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A9_E82E7566.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2AF_E60C18D5.xml" ContentType="application/vnd.ms-powerpoint.comments+xml"/>
  <Override PartName="/ppt/notesSlides/notesSlide8.xml" ContentType="application/vnd.openxmlformats-officedocument.presentationml.notesSlide+xml"/>
  <Override PartName="/ppt/comments/modernComment_2B0_F89DC155.xml" ContentType="application/vnd.ms-powerpoint.comments+xml"/>
  <Override PartName="/ppt/notesSlides/notesSlide9.xml" ContentType="application/vnd.openxmlformats-officedocument.presentationml.notesSlide+xml"/>
  <Override PartName="/ppt/comments/modernComment_2AA_5A8FCC7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omments/modernComment_2A6_45A7BECD.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8B_3C557DAD.xml" ContentType="application/vnd.ms-powerpoint.comment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299_BB05EA33.xml" ContentType="application/vnd.ms-powerpoint.comments+xml"/>
  <Override PartName="/ppt/notesSlides/notesSlide26.xml" ContentType="application/vnd.openxmlformats-officedocument.presentationml.notesSlide+xml"/>
  <Override PartName="/ppt/comments/modernComment_298_C9979A3C.xml" ContentType="application/vnd.ms-powerpoint.comments+xml"/>
  <Override PartName="/ppt/notesSlides/notesSlide27.xml" ContentType="application/vnd.openxmlformats-officedocument.presentationml.notesSlide+xml"/>
  <Override PartName="/ppt/comments/modernComment_297_D6184EFB.xml" ContentType="application/vnd.ms-powerpoint.comments+xml"/>
  <Override PartName="/ppt/theme/themeOverride1.xml" ContentType="application/vnd.openxmlformats-officedocument.themeOverr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1"/>
  </p:notesMasterIdLst>
  <p:sldIdLst>
    <p:sldId id="393" r:id="rId3"/>
    <p:sldId id="697" r:id="rId4"/>
    <p:sldId id="680" r:id="rId5"/>
    <p:sldId id="694" r:id="rId6"/>
    <p:sldId id="681" r:id="rId7"/>
    <p:sldId id="683" r:id="rId8"/>
    <p:sldId id="687" r:id="rId9"/>
    <p:sldId id="688" r:id="rId10"/>
    <p:sldId id="682" r:id="rId11"/>
    <p:sldId id="698" r:id="rId12"/>
    <p:sldId id="653" r:id="rId13"/>
    <p:sldId id="678" r:id="rId14"/>
    <p:sldId id="696" r:id="rId15"/>
    <p:sldId id="651" r:id="rId16"/>
    <p:sldId id="434" r:id="rId17"/>
    <p:sldId id="654" r:id="rId18"/>
    <p:sldId id="655" r:id="rId19"/>
    <p:sldId id="656" r:id="rId20"/>
    <p:sldId id="657" r:id="rId21"/>
    <p:sldId id="658" r:id="rId22"/>
    <p:sldId id="660" r:id="rId23"/>
    <p:sldId id="695" r:id="rId24"/>
    <p:sldId id="546" r:id="rId25"/>
    <p:sldId id="662" r:id="rId26"/>
    <p:sldId id="665" r:id="rId27"/>
    <p:sldId id="664" r:id="rId28"/>
    <p:sldId id="663" r:id="rId29"/>
    <p:sldId id="65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EF0F21-101C-BD78-2057-BA85119B31E4}" name="Shelley, Walter (OCFS)" initials="SW(" userId="S::Walter.Shelley2@ocfs.ny.gov::a6668196-8c9d-48b8-831b-c0b15933f94b" providerId="AD"/>
  <p188:author id="{281D3F2A-9DA7-F968-DFB9-EBFBFE88473C}" name="Kirkland, Kristen (OCFS)" initials="K(" userId="S::kristen.kirkland@ocfs.ny.gov::edad94fb-a2ca-4d5f-ba13-bf93dbcda61a" providerId="AD"/>
  <p188:author id="{E894666C-53C5-768E-5E51-B487EA60F8C7}" name="Kirkland, Kristen (OCFS)" initials="KK(" userId="Kirkland, Kristen (OCFS)" providerId="None"/>
  <p188:author id="{EE01636E-B1E8-C438-8ABA-688EB5B96678}" name="Berman, Ava (OCFS)" initials="B(" userId="S::ava.berman@ocfs.ny.gov::8dce3341-4b3f-4d6d-893e-e99bac1f3766" providerId="AD"/>
  <p188:author id="{D1F090F0-3AB1-42DA-6E29-E476D752C5CC}" name="Shelley, Walter (OCFS)" initials="S(" userId="S::walter.shelley2@ocfs.ny.gov::a6668196-8c9d-48b8-831b-c0b15933f9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6BB78-43E2-4EEA-9FE6-E29B8A8BAF83}" v="2623" dt="2023-02-09T20:40:24.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93" autoAdjust="0"/>
  </p:normalViewPr>
  <p:slideViewPr>
    <p:cSldViewPr snapToGrid="0">
      <p:cViewPr varScale="1">
        <p:scale>
          <a:sx n="71" d="100"/>
          <a:sy n="71" d="100"/>
        </p:scale>
        <p:origin x="20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omments/modernComment_28B_3C557DAD.xml><?xml version="1.0" encoding="utf-8"?>
<p188:cmLst xmlns:a="http://schemas.openxmlformats.org/drawingml/2006/main" xmlns:r="http://schemas.openxmlformats.org/officeDocument/2006/relationships" xmlns:p188="http://schemas.microsoft.com/office/powerpoint/2018/8/main">
  <p188:cm id="{F18CA2CF-1C0E-4C6E-8748-858E39384F85}" authorId="{5CEF0F21-101C-BD78-2057-BA85119B31E4}" status="resolved" created="2022-12-02T16:13:24.649" complete="100000">
    <pc:sldMkLst xmlns:pc="http://schemas.microsoft.com/office/powerpoint/2013/main/command">
      <pc:docMk/>
      <pc:sldMk cId="1012235693" sldId="651"/>
    </pc:sldMkLst>
    <p188:txBody>
      <a:bodyPr/>
      <a:lstStyle/>
      <a:p>
        <a:r>
          <a:rPr lang="en-US"/>
          <a:t>Include what reports they should be looking at here in the MIS </a:t>
        </a:r>
      </a:p>
    </p188:txBody>
  </p188:cm>
  <p188:cm id="{8C8FEB90-C33C-4A4D-AF86-F6CE9B583739}" authorId="{D1F090F0-3AB1-42DA-6E29-E476D752C5CC}" status="resolved" created="2023-01-12T15:36:45.483" complete="100000">
    <pc:sldMkLst xmlns:pc="http://schemas.microsoft.com/office/powerpoint/2013/main/command">
      <pc:docMk/>
      <pc:sldMk cId="1012235693" sldId="651"/>
    </pc:sldMkLst>
    <p188:replyLst>
      <p188:reply id="{DA4573AB-6F30-44BF-AAA0-41820BAD2AA7}" authorId="{D1F090F0-3AB1-42DA-6E29-E476D752C5CC}" created="2023-01-12T15:37:46.359">
        <p188:txBody>
          <a:bodyPr/>
          <a:lstStyle/>
          <a:p>
            <a:r>
              <a:rPr lang="en-US"/>
              <a:t>Have them discuss what they found broadly for their program (double checking if that is appropriate, and or a comfort thing). </a:t>
            </a:r>
          </a:p>
        </p188:txBody>
      </p188:reply>
      <p188:reply id="{EA676887-5D89-46E9-92D0-8FBE05B4FD0D}" authorId="{D1F090F0-3AB1-42DA-6E29-E476D752C5CC}" created="2023-01-12T15:38:13.766">
        <p188:txBody>
          <a:bodyPr/>
          <a:lstStyle/>
          <a:p>
            <a:r>
              <a:rPr lang="en-US"/>
              <a:t>Discuss any possible trends that they noticed with looking at the report.</a:t>
            </a:r>
          </a:p>
        </p188:txBody>
      </p188:reply>
      <p188:reply id="{CEA503DB-DAB9-4DEF-8B79-25CC644A15AF}" authorId="{5CEF0F21-101C-BD78-2057-BA85119B31E4}" created="2023-01-24T15:28:22.251">
        <p188:txBody>
          <a:bodyPr/>
          <a:lstStyle/>
          <a:p>
            <a:r>
              <a:rPr lang="en-US"/>
              <a:t>AB - Likes the whole group idea that way it accommodates those who have not done it yet. 
Show them again the service plan analysis report here. 
WS</a:t>
            </a:r>
          </a:p>
        </p188:txBody>
      </p188:reply>
    </p188:replyLst>
    <p188:txBody>
      <a:bodyPr/>
      <a:lstStyle/>
      <a:p>
        <a:r>
          <a:rPr lang="en-US"/>
          <a:t>This is where I think the integration needs to occur for breakout rooms/ group discussions here. </a:t>
        </a:r>
      </a:p>
    </p188:txBody>
  </p188:cm>
</p188:cmLst>
</file>

<file path=ppt/comments/modernComment_297_D6184EFB.xml><?xml version="1.0" encoding="utf-8"?>
<p188:cmLst xmlns:a="http://schemas.openxmlformats.org/drawingml/2006/main" xmlns:r="http://schemas.openxmlformats.org/officeDocument/2006/relationships" xmlns:p188="http://schemas.microsoft.com/office/powerpoint/2018/8/main">
  <p188:cm id="{5C30D255-8D5B-4595-87D9-5CC6BE065A11}" authorId="{5CEF0F21-101C-BD78-2057-BA85119B31E4}" status="resolved" created="2022-12-02T16:11:58.996" complete="100000">
    <pc:sldMkLst xmlns:pc="http://schemas.microsoft.com/office/powerpoint/2013/main/command">
      <pc:docMk/>
      <pc:sldMk cId="3591917307" sldId="663"/>
    </pc:sldMkLst>
    <p188:txBody>
      <a:bodyPr/>
      <a:lstStyle/>
      <a:p>
        <a:r>
          <a:rPr lang="en-US"/>
          <a:t>Potential multiple slides </a:t>
        </a:r>
      </a:p>
    </p188:txBody>
  </p188:cm>
</p188:cmLst>
</file>

<file path=ppt/comments/modernComment_298_C9979A3C.xml><?xml version="1.0" encoding="utf-8"?>
<p188:cmLst xmlns:a="http://schemas.openxmlformats.org/drawingml/2006/main" xmlns:r="http://schemas.openxmlformats.org/officeDocument/2006/relationships" xmlns:p188="http://schemas.microsoft.com/office/powerpoint/2018/8/main">
  <p188:cm id="{8E26ACA8-6748-4926-AB64-7E35ABA96B29}" authorId="{5CEF0F21-101C-BD78-2057-BA85119B31E4}" status="resolved" created="2023-01-24T15:41:09.155" complete="100000">
    <pc:sldMkLst xmlns:pc="http://schemas.microsoft.com/office/powerpoint/2013/main/command">
      <pc:docMk/>
      <pc:sldMk cId="3382155836" sldId="664"/>
    </pc:sldMkLst>
    <p188:replyLst>
      <p188:reply id="{E82E7EEC-F7AB-4B37-BFA3-C4E92742820A}" authorId="{5CEF0F21-101C-BD78-2057-BA85119B31E4}" created="2023-01-24T15:42:12.107">
        <p188:txBody>
          <a:bodyPr/>
          <a:lstStyle/>
          <a:p>
            <a:r>
              <a:rPr lang="en-US"/>
              <a:t>Maggie and Emily for handouts and homework possibly. </a:t>
            </a:r>
          </a:p>
        </p188:txBody>
      </p188:reply>
    </p188:replyLst>
    <p188:txBody>
      <a:bodyPr/>
      <a:lstStyle/>
      <a:p>
        <a:r>
          <a:rPr lang="en-US"/>
          <a:t>Home work
- CQI Team Roster
- Data interaction - identifying their specific issue with service plans
- Develop, SMARTIE GOALS  and AIM statement </a:t>
        </a:r>
      </a:p>
    </p188:txBody>
  </p188:cm>
</p188:cmLst>
</file>

<file path=ppt/comments/modernComment_299_BB05EA33.xml><?xml version="1.0" encoding="utf-8"?>
<p188:cmLst xmlns:a="http://schemas.openxmlformats.org/drawingml/2006/main" xmlns:r="http://schemas.openxmlformats.org/officeDocument/2006/relationships" xmlns:p188="http://schemas.microsoft.com/office/powerpoint/2018/8/main">
  <p188:cm id="{832B4E35-84D9-46CD-AFFC-8685633666C5}" authorId="{D1F090F0-3AB1-42DA-6E29-E476D752C5CC}" status="resolved" created="2023-01-19T16:19:59.602" complete="100000">
    <pc:sldMkLst xmlns:pc="http://schemas.microsoft.com/office/powerpoint/2013/main/command">
      <pc:docMk/>
      <pc:sldMk cId="3137727027" sldId="665"/>
    </pc:sldMkLst>
    <p188:replyLst>
      <p188:reply id="{016FC103-14D6-4440-A340-326C9A0C74CE}" authorId="{5CEF0F21-101C-BD78-2057-BA85119B31E4}" created="2023-01-24T15:38:44.443">
        <p188:txBody>
          <a:bodyPr/>
          <a:lstStyle/>
          <a:p>
            <a:r>
              <a:rPr lang="en-US"/>
              <a:t>- For breakout room have them create and go through SMARTIE Goals together 
topic together develop SMARTIE goals as you can and if you have time develop your AIM statement. 
AB and WS </a:t>
            </a:r>
          </a:p>
        </p188:txBody>
      </p188:reply>
    </p188:replyLst>
    <p188:txBody>
      <a:bodyPr/>
      <a:lstStyle/>
      <a:p>
        <a:r>
          <a:rPr lang="en-US"/>
          <a:t>Thinking about this more and more and I am wondering is we should consider this as an opportunity to use breakout rooms and have them first discuss what they found initially from their interactions with the data, what are their next plans for interacting with the data, then maybe have each of them workshop one of the programs in the group to develop smartie goals/OR have them start working on who they would like to include on their CQI team and start working on a worksheet for that and maybe have them work on a discussion for how they are going to engage family members and what strategies they are considering and how they are going to promote a safe place for family members on the team and give them SMARTIE Goal handout/worksheet for the home work. OR vice versa</a:t>
        </a:r>
      </a:p>
    </p188:txBody>
  </p188:cm>
</p188:cmLst>
</file>

<file path=ppt/comments/modernComment_2A6_45A7BECD.xml><?xml version="1.0" encoding="utf-8"?>
<p188:cmLst xmlns:a="http://schemas.openxmlformats.org/drawingml/2006/main" xmlns:r="http://schemas.openxmlformats.org/officeDocument/2006/relationships" xmlns:p188="http://schemas.microsoft.com/office/powerpoint/2018/8/main">
  <p188:cm id="{9158FCCF-F30B-405B-A636-1774D48685DD}" authorId="{5CEF0F21-101C-BD78-2057-BA85119B31E4}" status="resolved" created="2023-01-24T15:24:40.272" complete="100000">
    <pc:sldMkLst xmlns:pc="http://schemas.microsoft.com/office/powerpoint/2013/main/command">
      <pc:docMk/>
      <pc:sldMk cId="1168621261" sldId="678"/>
    </pc:sldMkLst>
    <p188:replyLst>
      <p188:reply id="{4E3426F6-426C-496E-98DC-7F62059B9C57}" authorId="{D1F090F0-3AB1-42DA-6E29-E476D752C5CC}" created="2023-01-26T18:50:13.169">
        <p188:txBody>
          <a:bodyPr/>
          <a:lstStyle/>
          <a:p>
            <a:r>
              <a:rPr lang="en-US"/>
              <a:t>Make examples at the end of seach slide tie it back to relevant exampole of the service plan CQI</a:t>
            </a:r>
          </a:p>
        </p188:txBody>
      </p188:reply>
      <p188:reply id="{AF00B26A-4019-4599-B6E7-F5E67FE636F8}" authorId="{D1F090F0-3AB1-42DA-6E29-E476D752C5CC}" created="2023-01-26T19:05:26.058">
        <p188:txBody>
          <a:bodyPr/>
          <a:lstStyle/>
          <a:p>
            <a:r>
              <a:rPr lang="en-US"/>
              <a:t>Take out the current list and put the list of CQI team roles here and mention that it is the original/traditional roles from a program that are supposed to fill these roles and why. </a:t>
            </a:r>
          </a:p>
        </p188:txBody>
      </p188:reply>
    </p188:replyLst>
    <p188:txBody>
      <a:bodyPr/>
      <a:lstStyle/>
      <a:p>
        <a:r>
          <a:rPr lang="en-US"/>
          <a:t>Remove the "official" CQI roles  and translate those to what each of those roles would be filled by with the program roles. </a:t>
        </a:r>
      </a:p>
    </p188:txBody>
  </p188:cm>
  <p188:cm id="{1835027D-CF33-43B3-B01E-668F8795A630}" authorId="{5CEF0F21-101C-BD78-2057-BA85119B31E4}" status="resolved" created="2023-01-31T20:57:46.958" complete="100000">
    <pc:sldMkLst xmlns:pc="http://schemas.microsoft.com/office/powerpoint/2013/main/command">
      <pc:docMk/>
      <pc:sldMk cId="1168621261" sldId="678"/>
    </pc:sldMkLst>
    <p188:txBody>
      <a:bodyPr/>
      <a:lstStyle/>
      <a:p>
        <a:r>
          <a:rPr lang="en-US"/>
          <a:t>[@Shelley, Walter (OCFS)] Need to go back to source material and see what is being said about the key elements information so that I can elaborate on that. </a:t>
        </a:r>
      </a:p>
    </p188:txBody>
  </p188:cm>
</p188:cmLst>
</file>

<file path=ppt/comments/modernComment_2A9_E82E7566.xml><?xml version="1.0" encoding="utf-8"?>
<p188:cmLst xmlns:a="http://schemas.openxmlformats.org/drawingml/2006/main" xmlns:r="http://schemas.openxmlformats.org/officeDocument/2006/relationships" xmlns:p188="http://schemas.microsoft.com/office/powerpoint/2018/8/main">
  <p188:cm id="{525687C0-BE4A-4919-9639-4BA1D7D398A8}" authorId="{5CEF0F21-101C-BD78-2057-BA85119B31E4}" status="resolved" created="2023-01-24T15:12:18.579" complete="100000">
    <pc:sldMkLst xmlns:pc="http://schemas.microsoft.com/office/powerpoint/2013/main/command">
      <pc:docMk/>
      <pc:sldMk cId="3895358822" sldId="681"/>
    </pc:sldMkLst>
    <p188:replyLst>
      <p188:reply id="{48A1B2DC-7779-4840-A164-D0E27951DBC4}" authorId="{EE01636E-B1E8-C438-8ABA-688EB5B96678}" created="2023-01-24T16:49:54.315">
        <p188:txBody>
          <a:bodyPr/>
          <a:lstStyle/>
          <a:p>
            <a:r>
              <a:rPr lang="en-US"/>
              <a:t>[@Shelley, Walter (OCFS)] I feel like this is still a lot of text. Perhaps I could try to paraphrase/bullet it out?
E.g.:
 - GA-2.B requires sites to have a quality improvement plan
- Plan updated annually and uses data from sites to strengthen services
- Sites choose area of focus each year and use CQI to achieve goals
- It is key to know what baseline is and what the goal is</a:t>
            </a:r>
          </a:p>
        </p188:txBody>
      </p188:reply>
      <p188:reply id="{795F84E8-DE68-4D83-8C96-8625E00E40B3}" authorId="{D1F090F0-3AB1-42DA-6E29-E476D752C5CC}" created="2023-01-24T17:09:41.578">
        <p188:txBody>
          <a:bodyPr/>
          <a:lstStyle/>
          <a:p>
            <a:r>
              <a:rPr lang="en-US"/>
              <a:t>[@Berman, Ava (OCFS)] I think bulleting it out is good since this is still a lot of text. I might make sure that we have an additional bullet that gets at the intent with the monitoring their data and progress towards improvement. </a:t>
            </a:r>
          </a:p>
        </p188:txBody>
      </p188:reply>
      <p188:reply id="{BFE594DF-AFC3-4DD0-8410-8113A1674166}" authorId="{EE01636E-B1E8-C438-8ABA-688EB5B96678}" created="2023-01-24T18:23:23.548">
        <p188:txBody>
          <a:bodyPr/>
          <a:lstStyle/>
          <a:p>
            <a:r>
              <a:rPr lang="en-US"/>
              <a:t>[@Shelley, Walter (OCFS)] thank you! I will definitely add that last piece re monitoring</a:t>
            </a:r>
          </a:p>
        </p188:txBody>
      </p188:reply>
      <p188:reply id="{F9913986-89FD-4E64-B113-8A4DD168E76E}" authorId="{5CEF0F21-101C-BD78-2057-BA85119B31E4}" created="2023-01-31T14:59:32.146">
        <p188:txBody>
          <a:bodyPr/>
          <a:lstStyle/>
          <a:p>
            <a:r>
              <a:rPr lang="en-US"/>
              <a:t>[@Berman, Ava (OCFS)] Just so you know I rearranged the order of hat is said cause it felt like we should broadly introduce what they are supposed to be doing, then how they are doing it, and finally that it is required too. Let me know what you think. </a:t>
            </a:r>
          </a:p>
        </p188:txBody>
      </p188:reply>
      <p188:reply id="{3FF43F76-3A23-44AB-AC1E-33D914EF7F5F}" authorId="{EE01636E-B1E8-C438-8ABA-688EB5B96678}" created="2023-01-31T15:04:02.342">
        <p188:txBody>
          <a:bodyPr/>
          <a:lstStyle/>
          <a:p>
            <a:r>
              <a:rPr lang="en-US"/>
              <a:t>[@Shelley, Walter (OCFS)] looks good to me!</a:t>
            </a:r>
          </a:p>
        </p188:txBody>
      </p188:reply>
      <p188:reply id="{455E73EF-1CF1-4A46-B0F9-37AEEB60DBED}" authorId="{5CEF0F21-101C-BD78-2057-BA85119B31E4}" created="2023-01-31T15:04:24.850">
        <p188:txBody>
          <a:bodyPr/>
          <a:lstStyle/>
          <a:p>
            <a:r>
              <a:rPr lang="en-US"/>
              <a:t>Awesome! Thank you!</a:t>
            </a:r>
          </a:p>
        </p188:txBody>
      </p188:reply>
    </p188:replyLst>
    <p188:txBody>
      <a:bodyPr/>
      <a:lstStyle/>
      <a:p>
        <a:r>
          <a:rPr lang="en-US"/>
          <a:t>Cut picture in half 
AB</a:t>
        </a:r>
      </a:p>
    </p188:txBody>
  </p188:cm>
</p188:cmLst>
</file>

<file path=ppt/comments/modernComment_2AA_5A8FCC76.xml><?xml version="1.0" encoding="utf-8"?>
<p188:cmLst xmlns:a="http://schemas.openxmlformats.org/drawingml/2006/main" xmlns:r="http://schemas.openxmlformats.org/officeDocument/2006/relationships" xmlns:p188="http://schemas.microsoft.com/office/powerpoint/2018/8/main">
  <p188:cm id="{BF006719-6FBA-4616-A19E-59208BCC6DAE}" authorId="{5CEF0F21-101C-BD78-2057-BA85119B31E4}" status="resolved" created="2023-01-24T15:18:39.841" complete="100000">
    <pc:sldMkLst xmlns:pc="http://schemas.microsoft.com/office/powerpoint/2013/main/command">
      <pc:docMk/>
      <pc:sldMk cId="1519373430" sldId="682"/>
    </pc:sldMkLst>
    <p188:replyLst>
      <p188:reply id="{10A31160-5580-4185-BCED-F049815CD4EA}" authorId="{5CEF0F21-101C-BD78-2057-BA85119B31E4}" created="2023-01-31T15:05:49.320">
        <p188:txBody>
          <a:bodyPr/>
          <a:lstStyle/>
          <a:p>
            <a:r>
              <a:rPr lang="en-US"/>
              <a:t>[@Berman, Ava (OCFS)] Since I have you and you were on the meeting with Claudia, is this what she wanted for this slide? </a:t>
            </a:r>
          </a:p>
        </p188:txBody>
      </p188:reply>
      <p188:reply id="{C396C57A-4459-4F93-B455-9B7412F11741}" authorId="{EE01636E-B1E8-C438-8ABA-688EB5B96678}" created="2023-01-31T15:32:34.855">
        <p188:txBody>
          <a:bodyPr/>
          <a:lstStyle/>
          <a:p>
            <a:r>
              <a:rPr lang="en-US"/>
              <a:t>[@Shelley, Walter (OCFS)] I’m looking at my notes now, and I honestly do not recall. I’m sorry! However, I believe BPS 6A is related to service plan initiation. Otherwise this looks good to me. </a:t>
            </a:r>
          </a:p>
        </p188:txBody>
      </p188:reply>
      <p188:reply id="{71636E43-707F-4995-8667-7DA26BE9C80A}" authorId="{D1F090F0-3AB1-42DA-6E29-E476D752C5CC}" created="2023-01-31T15:39:08.569">
        <p188:txBody>
          <a:bodyPr/>
          <a:lstStyle/>
          <a:p>
            <a:r>
              <a:rPr lang="en-US"/>
              <a:t>[@Berman, Ava (OCFS)] No worries at all! I wanted to see if you might have remembered. I can run this version by her and see what she says. </a:t>
            </a:r>
          </a:p>
        </p188:txBody>
      </p188:reply>
    </p188:replyLst>
    <p188:txBody>
      <a:bodyPr/>
      <a:lstStyle/>
      <a:p>
        <a:r>
          <a:rPr lang="en-US"/>
          <a:t>Add PI 14 and 15 in the visual. </a:t>
        </a:r>
      </a:p>
    </p188:txBody>
  </p188:cm>
</p188:cmLst>
</file>

<file path=ppt/comments/modernComment_2AF_E60C18D5.xml><?xml version="1.0" encoding="utf-8"?>
<p188:cmLst xmlns:a="http://schemas.openxmlformats.org/drawingml/2006/main" xmlns:r="http://schemas.openxmlformats.org/officeDocument/2006/relationships" xmlns:p188="http://schemas.microsoft.com/office/powerpoint/2018/8/main">
  <p188:cm id="{7BED9534-F2BA-4113-B5C4-05577053856E}" authorId="{EE01636E-B1E8-C438-8ABA-688EB5B96678}" status="resolved" created="2022-12-02T17:31:35.473" complete="100000">
    <pc:sldMkLst xmlns:pc="http://schemas.microsoft.com/office/powerpoint/2013/main/command">
      <pc:docMk/>
      <pc:sldMk cId="192359063" sldId="669"/>
    </pc:sldMkLst>
    <p188:replyLst>
      <p188:reply id="{F3F7ECA9-F8E5-4435-9EA1-4E1469E0EBC8}" authorId="{5CEF0F21-101C-BD78-2057-BA85119B31E4}" created="2022-12-20T16:08:53.689">
        <p188:txBody>
          <a:bodyPr/>
          <a:lstStyle/>
          <a:p>
            <a:r>
              <a:rPr lang="en-US"/>
              <a:t>Putting in the new policies here and will update when feedback is incorporated in January.</a:t>
            </a:r>
          </a:p>
        </p188:txBody>
      </p188:reply>
    </p188:replyLst>
    <p188:txBody>
      <a:bodyPr/>
      <a:lstStyle/>
      <a:p>
        <a:r>
          <a:rPr lang="en-US"/>
          <a:t>Pending any changes. Current policies are in draft</a:t>
        </a:r>
      </a:p>
    </p188:txBody>
  </p188:cm>
  <p188:cm id="{72721703-9611-4C6C-8D7E-0A2A4CAFB879}" authorId="{5CEF0F21-101C-BD78-2057-BA85119B31E4}" status="resolved" created="2023-01-24T15:13:19.647" complete="100000">
    <pc:sldMkLst xmlns:pc="http://schemas.microsoft.com/office/powerpoint/2013/main/command">
      <pc:docMk/>
      <pc:sldMk cId="3859552469" sldId="687"/>
    </pc:sldMkLst>
    <p188:txBody>
      <a:bodyPr/>
      <a:lstStyle/>
      <a:p>
        <a:r>
          <a:rPr lang="en-US"/>
          <a:t>Cut it to one slide with a sentence or two tops for each one 
AB</a:t>
        </a:r>
      </a:p>
    </p188:txBody>
  </p188:cm>
  <p188:cm id="{0DBE5F8E-DFF5-4AEA-AC3A-A5C19885F03A}" authorId="{EE01636E-B1E8-C438-8ABA-688EB5B96678}" status="resolved" created="2023-01-25T14:22:02.092" complete="100000">
    <ac:txMkLst xmlns:ac="http://schemas.microsoft.com/office/drawing/2013/main/command">
      <pc:docMk xmlns:pc="http://schemas.microsoft.com/office/powerpoint/2013/main/command"/>
      <pc:sldMk xmlns:pc="http://schemas.microsoft.com/office/powerpoint/2013/main/command" cId="3859552469" sldId="687"/>
      <ac:spMk id="2" creationId="{D8053094-D53A-6BD5-8019-3F5443A741E2}"/>
      <ac:txMk cp="0" len="8">
        <ac:context len="295" hash="3566717543"/>
      </ac:txMk>
    </ac:txMkLst>
    <p188:pos x="2702718" y="285749"/>
    <p188:txBody>
      <a:bodyPr/>
      <a:lstStyle/>
      <a:p>
        <a:r>
          <a:rPr lang="en-US"/>
          <a:t>Final and effective 1/30/23, confirm with Maggie</a:t>
        </a:r>
      </a:p>
    </p188:txBody>
  </p188:cm>
</p188:cmLst>
</file>

<file path=ppt/comments/modernComment_2B0_F89DC155.xml><?xml version="1.0" encoding="utf-8"?>
<p188:cmLst xmlns:a="http://schemas.openxmlformats.org/drawingml/2006/main" xmlns:r="http://schemas.openxmlformats.org/officeDocument/2006/relationships" xmlns:p188="http://schemas.microsoft.com/office/powerpoint/2018/8/main">
  <p188:cm id="{21BB3BEF-C95A-4B26-9868-3C8212DC05B8}" authorId="{5CEF0F21-101C-BD78-2057-BA85119B31E4}" status="resolved" created="2023-01-24T15:15:04.434" complete="100000">
    <pc:sldMkLst xmlns:pc="http://schemas.microsoft.com/office/powerpoint/2013/main/command">
      <pc:docMk/>
      <pc:sldMk cId="4171088213" sldId="688"/>
    </pc:sldMkLst>
    <p188:replyLst>
      <p188:reply id="{97E8E906-2A5B-42CE-8213-94B168A49766}" authorId="{5CEF0F21-101C-BD78-2057-BA85119B31E4}" created="2023-01-24T15:17:48.925">
        <p188:txBody>
          <a:bodyPr/>
          <a:lstStyle/>
          <a:p>
            <a:r>
              <a:rPr lang="en-US"/>
              <a:t>Add PI 14 - Initiation
PI 15 - Discussion in supervision</a:t>
            </a:r>
          </a:p>
        </p188:txBody>
      </p188:reply>
    </p188:replyLst>
    <p188:txBody>
      <a:bodyPr/>
      <a:lstStyle/>
      <a:p>
        <a:r>
          <a:rPr lang="en-US"/>
          <a:t>Crack at cutting down 
AB</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758D2-0AEF-42B2-A696-69498EEB58BB}" type="doc">
      <dgm:prSet loTypeId="urn:microsoft.com/office/officeart/2005/8/layout/hProcess9" loCatId="process" qsTypeId="urn:microsoft.com/office/officeart/2005/8/quickstyle/simple1" qsCatId="simple" csTypeId="urn:microsoft.com/office/officeart/2005/8/colors/colorful4" csCatId="colorful" phldr="1"/>
      <dgm:spPr/>
    </dgm:pt>
    <dgm:pt modelId="{6A40B528-A376-4E01-87C2-5AF22F816A94}">
      <dgm:prSet phldrT="[Text]"/>
      <dgm:spPr/>
      <dgm:t>
        <a:bodyPr/>
        <a:lstStyle/>
        <a:p>
          <a:r>
            <a:rPr lang="en-US"/>
            <a:t>Form a CQI Team</a:t>
          </a:r>
        </a:p>
      </dgm:t>
    </dgm:pt>
    <dgm:pt modelId="{B4E62F9A-EFA2-4572-B0D4-18C73294560F}" type="parTrans" cxnId="{F2AB42FD-16FC-485C-AA02-8276D2BDD16F}">
      <dgm:prSet/>
      <dgm:spPr/>
      <dgm:t>
        <a:bodyPr/>
        <a:lstStyle/>
        <a:p>
          <a:endParaRPr lang="en-US"/>
        </a:p>
      </dgm:t>
    </dgm:pt>
    <dgm:pt modelId="{2BE5B34B-5212-4A4B-AB13-4B9B86C9AE5A}" type="sibTrans" cxnId="{F2AB42FD-16FC-485C-AA02-8276D2BDD16F}">
      <dgm:prSet/>
      <dgm:spPr/>
      <dgm:t>
        <a:bodyPr/>
        <a:lstStyle/>
        <a:p>
          <a:endParaRPr lang="en-US"/>
        </a:p>
      </dgm:t>
    </dgm:pt>
    <dgm:pt modelId="{306BD252-F460-4339-903F-8FD4CBAEF20A}">
      <dgm:prSet phldrT="[Text]"/>
      <dgm:spPr/>
      <dgm:t>
        <a:bodyPr/>
        <a:lstStyle/>
        <a:p>
          <a:r>
            <a:rPr lang="en-US"/>
            <a:t>Identify Improvement Area</a:t>
          </a:r>
        </a:p>
      </dgm:t>
    </dgm:pt>
    <dgm:pt modelId="{D3B804ED-9004-498D-BDA4-A4384C9D317E}" type="parTrans" cxnId="{45066CB3-33E8-4BA8-8981-2DBE09503314}">
      <dgm:prSet/>
      <dgm:spPr/>
      <dgm:t>
        <a:bodyPr/>
        <a:lstStyle/>
        <a:p>
          <a:endParaRPr lang="en-US"/>
        </a:p>
      </dgm:t>
    </dgm:pt>
    <dgm:pt modelId="{7AB5DA6A-8D61-46A9-A4A6-23C1202AC5A9}" type="sibTrans" cxnId="{45066CB3-33E8-4BA8-8981-2DBE09503314}">
      <dgm:prSet/>
      <dgm:spPr/>
      <dgm:t>
        <a:bodyPr/>
        <a:lstStyle/>
        <a:p>
          <a:endParaRPr lang="en-US"/>
        </a:p>
      </dgm:t>
    </dgm:pt>
    <dgm:pt modelId="{08977DFD-F693-4C12-8315-CFE2DCDA1F65}">
      <dgm:prSet phldrT="[Text]"/>
      <dgm:spPr/>
      <dgm:t>
        <a:bodyPr/>
        <a:lstStyle/>
        <a:p>
          <a:r>
            <a:rPr lang="en-US"/>
            <a:t>Plan-Do-Study-Act</a:t>
          </a:r>
        </a:p>
      </dgm:t>
    </dgm:pt>
    <dgm:pt modelId="{C7211453-D15F-4ADD-A7E9-C5F635A35CA9}" type="parTrans" cxnId="{49F645E1-C7C8-4FDC-986A-717853C2487A}">
      <dgm:prSet/>
      <dgm:spPr/>
      <dgm:t>
        <a:bodyPr/>
        <a:lstStyle/>
        <a:p>
          <a:endParaRPr lang="en-US"/>
        </a:p>
      </dgm:t>
    </dgm:pt>
    <dgm:pt modelId="{D5635CA4-82E0-4CF5-ABA1-975845AB4A60}" type="sibTrans" cxnId="{49F645E1-C7C8-4FDC-986A-717853C2487A}">
      <dgm:prSet/>
      <dgm:spPr/>
      <dgm:t>
        <a:bodyPr/>
        <a:lstStyle/>
        <a:p>
          <a:endParaRPr lang="en-US"/>
        </a:p>
      </dgm:t>
    </dgm:pt>
    <dgm:pt modelId="{5B5AF078-0ABE-4C73-8C38-9052E0720EA3}">
      <dgm:prSet phldrT="[Text]"/>
      <dgm:spPr/>
      <dgm:t>
        <a:bodyPr/>
        <a:lstStyle/>
        <a:p>
          <a:r>
            <a:rPr lang="en-US"/>
            <a:t>Lessons Learned</a:t>
          </a:r>
        </a:p>
      </dgm:t>
    </dgm:pt>
    <dgm:pt modelId="{4492EAE4-3497-4501-9707-39664E0E80A5}" type="parTrans" cxnId="{D487D8FB-CE3D-4D83-99B8-C9EB57677FA5}">
      <dgm:prSet/>
      <dgm:spPr/>
      <dgm:t>
        <a:bodyPr/>
        <a:lstStyle/>
        <a:p>
          <a:endParaRPr lang="en-US"/>
        </a:p>
      </dgm:t>
    </dgm:pt>
    <dgm:pt modelId="{6213B27E-411A-4004-AF7C-DD3B924F0FE6}" type="sibTrans" cxnId="{D487D8FB-CE3D-4D83-99B8-C9EB57677FA5}">
      <dgm:prSet/>
      <dgm:spPr/>
      <dgm:t>
        <a:bodyPr/>
        <a:lstStyle/>
        <a:p>
          <a:endParaRPr lang="en-US"/>
        </a:p>
      </dgm:t>
    </dgm:pt>
    <dgm:pt modelId="{916F1013-A409-4D08-A62B-4AFC63717EF9}" type="pres">
      <dgm:prSet presAssocID="{B82758D2-0AEF-42B2-A696-69498EEB58BB}" presName="CompostProcess" presStyleCnt="0">
        <dgm:presLayoutVars>
          <dgm:dir/>
          <dgm:resizeHandles val="exact"/>
        </dgm:presLayoutVars>
      </dgm:prSet>
      <dgm:spPr/>
    </dgm:pt>
    <dgm:pt modelId="{ADC74F63-39EB-474E-8377-D2ACAFC98980}" type="pres">
      <dgm:prSet presAssocID="{B82758D2-0AEF-42B2-A696-69498EEB58BB}" presName="arrow" presStyleLbl="bgShp" presStyleIdx="0" presStyleCnt="1"/>
      <dgm:spPr/>
    </dgm:pt>
    <dgm:pt modelId="{1F0A7D57-33E3-4A7D-991F-DDAF088FF375}" type="pres">
      <dgm:prSet presAssocID="{B82758D2-0AEF-42B2-A696-69498EEB58BB}" presName="linearProcess" presStyleCnt="0"/>
      <dgm:spPr/>
    </dgm:pt>
    <dgm:pt modelId="{67519AA3-676C-4E6F-91B8-FF8141041C76}" type="pres">
      <dgm:prSet presAssocID="{6A40B528-A376-4E01-87C2-5AF22F816A94}" presName="textNode" presStyleLbl="node1" presStyleIdx="0" presStyleCnt="4">
        <dgm:presLayoutVars>
          <dgm:bulletEnabled val="1"/>
        </dgm:presLayoutVars>
      </dgm:prSet>
      <dgm:spPr/>
    </dgm:pt>
    <dgm:pt modelId="{AC28FCFB-8D3D-4DD6-97F1-14961CEE458C}" type="pres">
      <dgm:prSet presAssocID="{2BE5B34B-5212-4A4B-AB13-4B9B86C9AE5A}" presName="sibTrans" presStyleCnt="0"/>
      <dgm:spPr/>
    </dgm:pt>
    <dgm:pt modelId="{9C200121-90C6-4318-9B6F-3969AEADE5A5}" type="pres">
      <dgm:prSet presAssocID="{306BD252-F460-4339-903F-8FD4CBAEF20A}" presName="textNode" presStyleLbl="node1" presStyleIdx="1" presStyleCnt="4">
        <dgm:presLayoutVars>
          <dgm:bulletEnabled val="1"/>
        </dgm:presLayoutVars>
      </dgm:prSet>
      <dgm:spPr/>
    </dgm:pt>
    <dgm:pt modelId="{7D44CF07-31FB-4ADD-A982-AF649D1DFC1B}" type="pres">
      <dgm:prSet presAssocID="{7AB5DA6A-8D61-46A9-A4A6-23C1202AC5A9}" presName="sibTrans" presStyleCnt="0"/>
      <dgm:spPr/>
    </dgm:pt>
    <dgm:pt modelId="{41DFF481-FB3E-483F-A101-83CCC1AAF970}" type="pres">
      <dgm:prSet presAssocID="{08977DFD-F693-4C12-8315-CFE2DCDA1F65}" presName="textNode" presStyleLbl="node1" presStyleIdx="2" presStyleCnt="4">
        <dgm:presLayoutVars>
          <dgm:bulletEnabled val="1"/>
        </dgm:presLayoutVars>
      </dgm:prSet>
      <dgm:spPr/>
    </dgm:pt>
    <dgm:pt modelId="{9DED2D8D-6125-4C02-A7CD-1F2BD26FD17C}" type="pres">
      <dgm:prSet presAssocID="{D5635CA4-82E0-4CF5-ABA1-975845AB4A60}" presName="sibTrans" presStyleCnt="0"/>
      <dgm:spPr/>
    </dgm:pt>
    <dgm:pt modelId="{75B8B698-E47B-4A48-9815-5F2288CD40FC}" type="pres">
      <dgm:prSet presAssocID="{5B5AF078-0ABE-4C73-8C38-9052E0720EA3}" presName="textNode" presStyleLbl="node1" presStyleIdx="3" presStyleCnt="4">
        <dgm:presLayoutVars>
          <dgm:bulletEnabled val="1"/>
        </dgm:presLayoutVars>
      </dgm:prSet>
      <dgm:spPr/>
    </dgm:pt>
  </dgm:ptLst>
  <dgm:cxnLst>
    <dgm:cxn modelId="{8F0B3205-53D8-405F-850F-320B458A3109}" type="presOf" srcId="{6A40B528-A376-4E01-87C2-5AF22F816A94}" destId="{67519AA3-676C-4E6F-91B8-FF8141041C76}" srcOrd="0" destOrd="0" presId="urn:microsoft.com/office/officeart/2005/8/layout/hProcess9"/>
    <dgm:cxn modelId="{711CA727-6912-4889-AB74-4325FB0686F7}" type="presOf" srcId="{5B5AF078-0ABE-4C73-8C38-9052E0720EA3}" destId="{75B8B698-E47B-4A48-9815-5F2288CD40FC}" srcOrd="0" destOrd="0" presId="urn:microsoft.com/office/officeart/2005/8/layout/hProcess9"/>
    <dgm:cxn modelId="{1BCE1A42-65E6-47F9-B761-B1432AB20D16}" type="presOf" srcId="{08977DFD-F693-4C12-8315-CFE2DCDA1F65}" destId="{41DFF481-FB3E-483F-A101-83CCC1AAF970}" srcOrd="0" destOrd="0" presId="urn:microsoft.com/office/officeart/2005/8/layout/hProcess9"/>
    <dgm:cxn modelId="{8BE0138C-D362-45B7-956A-7DDB6B4394C4}" type="presOf" srcId="{306BD252-F460-4339-903F-8FD4CBAEF20A}" destId="{9C200121-90C6-4318-9B6F-3969AEADE5A5}" srcOrd="0" destOrd="0" presId="urn:microsoft.com/office/officeart/2005/8/layout/hProcess9"/>
    <dgm:cxn modelId="{45066CB3-33E8-4BA8-8981-2DBE09503314}" srcId="{B82758D2-0AEF-42B2-A696-69498EEB58BB}" destId="{306BD252-F460-4339-903F-8FD4CBAEF20A}" srcOrd="1" destOrd="0" parTransId="{D3B804ED-9004-498D-BDA4-A4384C9D317E}" sibTransId="{7AB5DA6A-8D61-46A9-A4A6-23C1202AC5A9}"/>
    <dgm:cxn modelId="{44D29FC1-D24C-40AE-8028-E94948877CBC}" type="presOf" srcId="{B82758D2-0AEF-42B2-A696-69498EEB58BB}" destId="{916F1013-A409-4D08-A62B-4AFC63717EF9}" srcOrd="0" destOrd="0" presId="urn:microsoft.com/office/officeart/2005/8/layout/hProcess9"/>
    <dgm:cxn modelId="{49F645E1-C7C8-4FDC-986A-717853C2487A}" srcId="{B82758D2-0AEF-42B2-A696-69498EEB58BB}" destId="{08977DFD-F693-4C12-8315-CFE2DCDA1F65}" srcOrd="2" destOrd="0" parTransId="{C7211453-D15F-4ADD-A7E9-C5F635A35CA9}" sibTransId="{D5635CA4-82E0-4CF5-ABA1-975845AB4A60}"/>
    <dgm:cxn modelId="{D487D8FB-CE3D-4D83-99B8-C9EB57677FA5}" srcId="{B82758D2-0AEF-42B2-A696-69498EEB58BB}" destId="{5B5AF078-0ABE-4C73-8C38-9052E0720EA3}" srcOrd="3" destOrd="0" parTransId="{4492EAE4-3497-4501-9707-39664E0E80A5}" sibTransId="{6213B27E-411A-4004-AF7C-DD3B924F0FE6}"/>
    <dgm:cxn modelId="{F2AB42FD-16FC-485C-AA02-8276D2BDD16F}" srcId="{B82758D2-0AEF-42B2-A696-69498EEB58BB}" destId="{6A40B528-A376-4E01-87C2-5AF22F816A94}" srcOrd="0" destOrd="0" parTransId="{B4E62F9A-EFA2-4572-B0D4-18C73294560F}" sibTransId="{2BE5B34B-5212-4A4B-AB13-4B9B86C9AE5A}"/>
    <dgm:cxn modelId="{A6DB2CF2-53F0-43F7-BB2D-6C3EDD929CFF}" type="presParOf" srcId="{916F1013-A409-4D08-A62B-4AFC63717EF9}" destId="{ADC74F63-39EB-474E-8377-D2ACAFC98980}" srcOrd="0" destOrd="0" presId="urn:microsoft.com/office/officeart/2005/8/layout/hProcess9"/>
    <dgm:cxn modelId="{366D8FDC-65A3-4E14-9DDE-5DD5A9247596}" type="presParOf" srcId="{916F1013-A409-4D08-A62B-4AFC63717EF9}" destId="{1F0A7D57-33E3-4A7D-991F-DDAF088FF375}" srcOrd="1" destOrd="0" presId="urn:microsoft.com/office/officeart/2005/8/layout/hProcess9"/>
    <dgm:cxn modelId="{F92ADC8B-14AF-4EB6-91F0-970B355787D7}" type="presParOf" srcId="{1F0A7D57-33E3-4A7D-991F-DDAF088FF375}" destId="{67519AA3-676C-4E6F-91B8-FF8141041C76}" srcOrd="0" destOrd="0" presId="urn:microsoft.com/office/officeart/2005/8/layout/hProcess9"/>
    <dgm:cxn modelId="{DF3DA684-37E9-4C57-95D5-A0D90EF451BC}" type="presParOf" srcId="{1F0A7D57-33E3-4A7D-991F-DDAF088FF375}" destId="{AC28FCFB-8D3D-4DD6-97F1-14961CEE458C}" srcOrd="1" destOrd="0" presId="urn:microsoft.com/office/officeart/2005/8/layout/hProcess9"/>
    <dgm:cxn modelId="{7B4E0D11-483E-4CEB-90DB-468AE9973812}" type="presParOf" srcId="{1F0A7D57-33E3-4A7D-991F-DDAF088FF375}" destId="{9C200121-90C6-4318-9B6F-3969AEADE5A5}" srcOrd="2" destOrd="0" presId="urn:microsoft.com/office/officeart/2005/8/layout/hProcess9"/>
    <dgm:cxn modelId="{D8EA40BF-5524-473E-8964-A4FE13592306}" type="presParOf" srcId="{1F0A7D57-33E3-4A7D-991F-DDAF088FF375}" destId="{7D44CF07-31FB-4ADD-A982-AF649D1DFC1B}" srcOrd="3" destOrd="0" presId="urn:microsoft.com/office/officeart/2005/8/layout/hProcess9"/>
    <dgm:cxn modelId="{ABB54FD9-5355-4AB8-ACAF-822E42315499}" type="presParOf" srcId="{1F0A7D57-33E3-4A7D-991F-DDAF088FF375}" destId="{41DFF481-FB3E-483F-A101-83CCC1AAF970}" srcOrd="4" destOrd="0" presId="urn:microsoft.com/office/officeart/2005/8/layout/hProcess9"/>
    <dgm:cxn modelId="{E4AAE168-AF7D-44DA-8249-B1417D5CF463}" type="presParOf" srcId="{1F0A7D57-33E3-4A7D-991F-DDAF088FF375}" destId="{9DED2D8D-6125-4C02-A7CD-1F2BD26FD17C}" srcOrd="5" destOrd="0" presId="urn:microsoft.com/office/officeart/2005/8/layout/hProcess9"/>
    <dgm:cxn modelId="{3A6C8C70-D759-48C0-914B-8EC62AE6DCFD}" type="presParOf" srcId="{1F0A7D57-33E3-4A7D-991F-DDAF088FF375}" destId="{75B8B698-E47B-4A48-9815-5F2288CD40F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82E32-8D6E-471E-AED4-92C443FCA1F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3F634EA-E9A8-4D3B-8B92-A1EF52D3E2EB}">
      <dgm:prSet phldrT="[Text]"/>
      <dgm:spPr/>
      <dgm:t>
        <a:bodyPr/>
        <a:lstStyle/>
        <a:p>
          <a:r>
            <a:rPr lang="en-US"/>
            <a:t>Specific </a:t>
          </a:r>
        </a:p>
      </dgm:t>
    </dgm:pt>
    <dgm:pt modelId="{BFFEB0B6-3590-4611-80BE-72AF49366487}" type="parTrans" cxnId="{EA8C34EA-0F0E-4AFB-BFA8-403C2A023E09}">
      <dgm:prSet/>
      <dgm:spPr/>
      <dgm:t>
        <a:bodyPr/>
        <a:lstStyle/>
        <a:p>
          <a:endParaRPr lang="en-US"/>
        </a:p>
      </dgm:t>
    </dgm:pt>
    <dgm:pt modelId="{CD64D149-006D-4B59-9FD5-725B580392C3}" type="sibTrans" cxnId="{EA8C34EA-0F0E-4AFB-BFA8-403C2A023E09}">
      <dgm:prSet/>
      <dgm:spPr/>
      <dgm:t>
        <a:bodyPr/>
        <a:lstStyle/>
        <a:p>
          <a:endParaRPr lang="en-US"/>
        </a:p>
      </dgm:t>
    </dgm:pt>
    <dgm:pt modelId="{461C9B55-2E8B-4A6D-B040-E1478F8B294B}">
      <dgm:prSet phldrT="[Text]"/>
      <dgm:spPr/>
      <dgm:t>
        <a:bodyPr/>
        <a:lstStyle/>
        <a:p>
          <a:r>
            <a:rPr lang="en-US"/>
            <a:t>Measurable</a:t>
          </a:r>
        </a:p>
      </dgm:t>
    </dgm:pt>
    <dgm:pt modelId="{F1428FA8-6CE2-498B-8164-2C28E0D9C779}" type="parTrans" cxnId="{560C6680-CCA8-4D65-AECA-46D8A2DD163E}">
      <dgm:prSet/>
      <dgm:spPr/>
      <dgm:t>
        <a:bodyPr/>
        <a:lstStyle/>
        <a:p>
          <a:endParaRPr lang="en-US"/>
        </a:p>
      </dgm:t>
    </dgm:pt>
    <dgm:pt modelId="{5D958776-C4D6-494F-9C07-B8934AAB748D}" type="sibTrans" cxnId="{560C6680-CCA8-4D65-AECA-46D8A2DD163E}">
      <dgm:prSet/>
      <dgm:spPr/>
      <dgm:t>
        <a:bodyPr/>
        <a:lstStyle/>
        <a:p>
          <a:endParaRPr lang="en-US"/>
        </a:p>
      </dgm:t>
    </dgm:pt>
    <dgm:pt modelId="{7F3F1D56-18ED-4297-8CD4-951F18BE1B8E}">
      <dgm:prSet phldrT="[Text]"/>
      <dgm:spPr/>
      <dgm:t>
        <a:bodyPr/>
        <a:lstStyle/>
        <a:p>
          <a:r>
            <a:rPr lang="en-US"/>
            <a:t>Attainable</a:t>
          </a:r>
        </a:p>
      </dgm:t>
    </dgm:pt>
    <dgm:pt modelId="{1170B86D-156E-4B43-A1B5-F12895527532}" type="parTrans" cxnId="{C0CDA099-37A0-4805-8972-9AE97D89546A}">
      <dgm:prSet/>
      <dgm:spPr/>
      <dgm:t>
        <a:bodyPr/>
        <a:lstStyle/>
        <a:p>
          <a:endParaRPr lang="en-US"/>
        </a:p>
      </dgm:t>
    </dgm:pt>
    <dgm:pt modelId="{23D6AC4E-DE71-4F1A-8844-F61B01765635}" type="sibTrans" cxnId="{C0CDA099-37A0-4805-8972-9AE97D89546A}">
      <dgm:prSet/>
      <dgm:spPr/>
      <dgm:t>
        <a:bodyPr/>
        <a:lstStyle/>
        <a:p>
          <a:endParaRPr lang="en-US"/>
        </a:p>
      </dgm:t>
    </dgm:pt>
    <dgm:pt modelId="{B8E46BEF-807E-4614-9156-679D4A2D9E81}">
      <dgm:prSet phldrT="[Text]"/>
      <dgm:spPr/>
      <dgm:t>
        <a:bodyPr/>
        <a:lstStyle/>
        <a:p>
          <a:r>
            <a:rPr lang="en-US"/>
            <a:t>Relevant</a:t>
          </a:r>
        </a:p>
      </dgm:t>
    </dgm:pt>
    <dgm:pt modelId="{465506C8-20B4-4A8A-BC2E-916A6D31F491}" type="parTrans" cxnId="{88B0C015-8C56-4C39-9AFD-CA718BE3B2D5}">
      <dgm:prSet/>
      <dgm:spPr/>
      <dgm:t>
        <a:bodyPr/>
        <a:lstStyle/>
        <a:p>
          <a:endParaRPr lang="en-US"/>
        </a:p>
      </dgm:t>
    </dgm:pt>
    <dgm:pt modelId="{E1B6DDFC-1AE4-4C51-93A1-8AB15E173B34}" type="sibTrans" cxnId="{88B0C015-8C56-4C39-9AFD-CA718BE3B2D5}">
      <dgm:prSet/>
      <dgm:spPr/>
      <dgm:t>
        <a:bodyPr/>
        <a:lstStyle/>
        <a:p>
          <a:endParaRPr lang="en-US"/>
        </a:p>
      </dgm:t>
    </dgm:pt>
    <dgm:pt modelId="{C6013D96-A738-4ADD-A6AA-C4B15386051F}">
      <dgm:prSet phldrT="[Text]"/>
      <dgm:spPr/>
      <dgm:t>
        <a:bodyPr/>
        <a:lstStyle/>
        <a:p>
          <a:r>
            <a:rPr lang="en-US"/>
            <a:t>Time-bound</a:t>
          </a:r>
        </a:p>
      </dgm:t>
    </dgm:pt>
    <dgm:pt modelId="{9F18474B-2AF2-46E1-9611-B05D3EF703EF}" type="parTrans" cxnId="{A704C3EF-A225-4100-950C-3888B4958100}">
      <dgm:prSet/>
      <dgm:spPr/>
      <dgm:t>
        <a:bodyPr/>
        <a:lstStyle/>
        <a:p>
          <a:endParaRPr lang="en-US"/>
        </a:p>
      </dgm:t>
    </dgm:pt>
    <dgm:pt modelId="{E3A0960E-2782-4F49-BB20-5406E0FA7ED9}" type="sibTrans" cxnId="{A704C3EF-A225-4100-950C-3888B4958100}">
      <dgm:prSet/>
      <dgm:spPr/>
      <dgm:t>
        <a:bodyPr/>
        <a:lstStyle/>
        <a:p>
          <a:endParaRPr lang="en-US"/>
        </a:p>
      </dgm:t>
    </dgm:pt>
    <dgm:pt modelId="{675C1BD5-1D85-4349-81FB-A8BB4BEA8A65}">
      <dgm:prSet phldrT="[Text]"/>
      <dgm:spPr/>
      <dgm:t>
        <a:bodyPr/>
        <a:lstStyle/>
        <a:p>
          <a:r>
            <a:rPr lang="en-US"/>
            <a:t>Inclusive</a:t>
          </a:r>
        </a:p>
      </dgm:t>
    </dgm:pt>
    <dgm:pt modelId="{E14E4230-2C21-421A-A2F2-4ABBB1858EAE}" type="parTrans" cxnId="{F42E8D83-B616-47AA-89F0-7DCABCB7D8D6}">
      <dgm:prSet/>
      <dgm:spPr/>
      <dgm:t>
        <a:bodyPr/>
        <a:lstStyle/>
        <a:p>
          <a:endParaRPr lang="en-US"/>
        </a:p>
      </dgm:t>
    </dgm:pt>
    <dgm:pt modelId="{6BF1099F-98FA-4147-A1CA-B2DBF96F57BC}" type="sibTrans" cxnId="{F42E8D83-B616-47AA-89F0-7DCABCB7D8D6}">
      <dgm:prSet/>
      <dgm:spPr/>
      <dgm:t>
        <a:bodyPr/>
        <a:lstStyle/>
        <a:p>
          <a:endParaRPr lang="en-US"/>
        </a:p>
      </dgm:t>
    </dgm:pt>
    <dgm:pt modelId="{5D19652D-3A93-4D62-88F3-49D117B2AA5A}">
      <dgm:prSet phldrT="[Text]"/>
      <dgm:spPr/>
      <dgm:t>
        <a:bodyPr/>
        <a:lstStyle/>
        <a:p>
          <a:r>
            <a:rPr lang="en-US"/>
            <a:t>Equitable</a:t>
          </a:r>
        </a:p>
      </dgm:t>
    </dgm:pt>
    <dgm:pt modelId="{9A26F3DA-F916-4AC2-B8FA-61167FE34D59}" type="parTrans" cxnId="{784CB136-DD7C-4906-9FAE-4B2925615E61}">
      <dgm:prSet/>
      <dgm:spPr/>
      <dgm:t>
        <a:bodyPr/>
        <a:lstStyle/>
        <a:p>
          <a:endParaRPr lang="en-US"/>
        </a:p>
      </dgm:t>
    </dgm:pt>
    <dgm:pt modelId="{FF935527-139C-4F1E-AE6C-299436B3A932}" type="sibTrans" cxnId="{784CB136-DD7C-4906-9FAE-4B2925615E61}">
      <dgm:prSet/>
      <dgm:spPr/>
      <dgm:t>
        <a:bodyPr/>
        <a:lstStyle/>
        <a:p>
          <a:endParaRPr lang="en-US"/>
        </a:p>
      </dgm:t>
    </dgm:pt>
    <dgm:pt modelId="{80A32B00-7D17-4FD1-9AA2-D77E93B732CD}" type="pres">
      <dgm:prSet presAssocID="{31682E32-8D6E-471E-AED4-92C443FCA1FF}" presName="compositeShape" presStyleCnt="0">
        <dgm:presLayoutVars>
          <dgm:dir/>
          <dgm:resizeHandles/>
        </dgm:presLayoutVars>
      </dgm:prSet>
      <dgm:spPr/>
    </dgm:pt>
    <dgm:pt modelId="{7A84A3E7-7461-4ACC-ADB8-DDF715637918}" type="pres">
      <dgm:prSet presAssocID="{31682E32-8D6E-471E-AED4-92C443FCA1FF}" presName="pyramid" presStyleLbl="node1" presStyleIdx="0" presStyleCnt="1"/>
      <dgm:spPr>
        <a:solidFill>
          <a:srgbClr val="002060"/>
        </a:solidFill>
      </dgm:spPr>
    </dgm:pt>
    <dgm:pt modelId="{5B5FB516-98AF-4BBD-90C4-928AD7EA60FA}" type="pres">
      <dgm:prSet presAssocID="{31682E32-8D6E-471E-AED4-92C443FCA1FF}" presName="theList" presStyleCnt="0"/>
      <dgm:spPr/>
    </dgm:pt>
    <dgm:pt modelId="{16688011-118D-4241-9127-20717E535464}" type="pres">
      <dgm:prSet presAssocID="{83F634EA-E9A8-4D3B-8B92-A1EF52D3E2EB}" presName="aNode" presStyleLbl="fgAcc1" presStyleIdx="0" presStyleCnt="7">
        <dgm:presLayoutVars>
          <dgm:bulletEnabled val="1"/>
        </dgm:presLayoutVars>
      </dgm:prSet>
      <dgm:spPr/>
    </dgm:pt>
    <dgm:pt modelId="{B165F470-DF65-44AD-88D9-A988CDDE2DAD}" type="pres">
      <dgm:prSet presAssocID="{83F634EA-E9A8-4D3B-8B92-A1EF52D3E2EB}" presName="aSpace" presStyleCnt="0"/>
      <dgm:spPr/>
    </dgm:pt>
    <dgm:pt modelId="{5DAD8646-904D-46D7-96E2-EF3F84FAA0CF}" type="pres">
      <dgm:prSet presAssocID="{461C9B55-2E8B-4A6D-B040-E1478F8B294B}" presName="aNode" presStyleLbl="fgAcc1" presStyleIdx="1" presStyleCnt="7">
        <dgm:presLayoutVars>
          <dgm:bulletEnabled val="1"/>
        </dgm:presLayoutVars>
      </dgm:prSet>
      <dgm:spPr/>
    </dgm:pt>
    <dgm:pt modelId="{E1F3B129-32B9-42D2-8489-F115174FD5BF}" type="pres">
      <dgm:prSet presAssocID="{461C9B55-2E8B-4A6D-B040-E1478F8B294B}" presName="aSpace" presStyleCnt="0"/>
      <dgm:spPr/>
    </dgm:pt>
    <dgm:pt modelId="{62C53CFA-82B9-4414-B90D-2AED475B446B}" type="pres">
      <dgm:prSet presAssocID="{7F3F1D56-18ED-4297-8CD4-951F18BE1B8E}" presName="aNode" presStyleLbl="fgAcc1" presStyleIdx="2" presStyleCnt="7">
        <dgm:presLayoutVars>
          <dgm:bulletEnabled val="1"/>
        </dgm:presLayoutVars>
      </dgm:prSet>
      <dgm:spPr/>
    </dgm:pt>
    <dgm:pt modelId="{459A5C9F-2DAA-4D62-B099-233FFA5EBB79}" type="pres">
      <dgm:prSet presAssocID="{7F3F1D56-18ED-4297-8CD4-951F18BE1B8E}" presName="aSpace" presStyleCnt="0"/>
      <dgm:spPr/>
    </dgm:pt>
    <dgm:pt modelId="{26439AAA-7238-48DC-A31C-A16086365356}" type="pres">
      <dgm:prSet presAssocID="{B8E46BEF-807E-4614-9156-679D4A2D9E81}" presName="aNode" presStyleLbl="fgAcc1" presStyleIdx="3" presStyleCnt="7">
        <dgm:presLayoutVars>
          <dgm:bulletEnabled val="1"/>
        </dgm:presLayoutVars>
      </dgm:prSet>
      <dgm:spPr/>
    </dgm:pt>
    <dgm:pt modelId="{2BE6E96E-19CB-4B02-87AB-78CDF8744423}" type="pres">
      <dgm:prSet presAssocID="{B8E46BEF-807E-4614-9156-679D4A2D9E81}" presName="aSpace" presStyleCnt="0"/>
      <dgm:spPr/>
    </dgm:pt>
    <dgm:pt modelId="{037C3542-DE64-41C1-815B-30C4ADB504E0}" type="pres">
      <dgm:prSet presAssocID="{C6013D96-A738-4ADD-A6AA-C4B15386051F}" presName="aNode" presStyleLbl="fgAcc1" presStyleIdx="4" presStyleCnt="7">
        <dgm:presLayoutVars>
          <dgm:bulletEnabled val="1"/>
        </dgm:presLayoutVars>
      </dgm:prSet>
      <dgm:spPr/>
    </dgm:pt>
    <dgm:pt modelId="{36E32219-99F5-4C13-8D84-977DF0DDF4B7}" type="pres">
      <dgm:prSet presAssocID="{C6013D96-A738-4ADD-A6AA-C4B15386051F}" presName="aSpace" presStyleCnt="0"/>
      <dgm:spPr/>
    </dgm:pt>
    <dgm:pt modelId="{D6381125-EA9D-4855-9FB3-26EB4F399134}" type="pres">
      <dgm:prSet presAssocID="{675C1BD5-1D85-4349-81FB-A8BB4BEA8A65}" presName="aNode" presStyleLbl="fgAcc1" presStyleIdx="5" presStyleCnt="7">
        <dgm:presLayoutVars>
          <dgm:bulletEnabled val="1"/>
        </dgm:presLayoutVars>
      </dgm:prSet>
      <dgm:spPr/>
    </dgm:pt>
    <dgm:pt modelId="{33187583-0911-4748-9BA7-CF0D78282B99}" type="pres">
      <dgm:prSet presAssocID="{675C1BD5-1D85-4349-81FB-A8BB4BEA8A65}" presName="aSpace" presStyleCnt="0"/>
      <dgm:spPr/>
    </dgm:pt>
    <dgm:pt modelId="{F83C9596-FE2A-4F84-B48C-34D1301FE4E6}" type="pres">
      <dgm:prSet presAssocID="{5D19652D-3A93-4D62-88F3-49D117B2AA5A}" presName="aNode" presStyleLbl="fgAcc1" presStyleIdx="6" presStyleCnt="7">
        <dgm:presLayoutVars>
          <dgm:bulletEnabled val="1"/>
        </dgm:presLayoutVars>
      </dgm:prSet>
      <dgm:spPr/>
    </dgm:pt>
    <dgm:pt modelId="{1995FBF5-AF4E-4F88-955E-4AED79BB43BD}" type="pres">
      <dgm:prSet presAssocID="{5D19652D-3A93-4D62-88F3-49D117B2AA5A}" presName="aSpace" presStyleCnt="0"/>
      <dgm:spPr/>
    </dgm:pt>
  </dgm:ptLst>
  <dgm:cxnLst>
    <dgm:cxn modelId="{9D79D60B-070A-401B-9C07-6A1DEAEB2349}" type="presOf" srcId="{31682E32-8D6E-471E-AED4-92C443FCA1FF}" destId="{80A32B00-7D17-4FD1-9AA2-D77E93B732CD}" srcOrd="0" destOrd="0" presId="urn:microsoft.com/office/officeart/2005/8/layout/pyramid2"/>
    <dgm:cxn modelId="{88B0C015-8C56-4C39-9AFD-CA718BE3B2D5}" srcId="{31682E32-8D6E-471E-AED4-92C443FCA1FF}" destId="{B8E46BEF-807E-4614-9156-679D4A2D9E81}" srcOrd="3" destOrd="0" parTransId="{465506C8-20B4-4A8A-BC2E-916A6D31F491}" sibTransId="{E1B6DDFC-1AE4-4C51-93A1-8AB15E173B34}"/>
    <dgm:cxn modelId="{796F0623-7F46-4AB7-A28F-67FB32A79388}" type="presOf" srcId="{83F634EA-E9A8-4D3B-8B92-A1EF52D3E2EB}" destId="{16688011-118D-4241-9127-20717E535464}" srcOrd="0" destOrd="0" presId="urn:microsoft.com/office/officeart/2005/8/layout/pyramid2"/>
    <dgm:cxn modelId="{448CB333-4A64-46DD-ADFE-4DD1B26BF2E5}" type="presOf" srcId="{B8E46BEF-807E-4614-9156-679D4A2D9E81}" destId="{26439AAA-7238-48DC-A31C-A16086365356}" srcOrd="0" destOrd="0" presId="urn:microsoft.com/office/officeart/2005/8/layout/pyramid2"/>
    <dgm:cxn modelId="{784CB136-DD7C-4906-9FAE-4B2925615E61}" srcId="{31682E32-8D6E-471E-AED4-92C443FCA1FF}" destId="{5D19652D-3A93-4D62-88F3-49D117B2AA5A}" srcOrd="6" destOrd="0" parTransId="{9A26F3DA-F916-4AC2-B8FA-61167FE34D59}" sibTransId="{FF935527-139C-4F1E-AE6C-299436B3A932}"/>
    <dgm:cxn modelId="{F024F236-697A-4472-897E-13D3D670598C}" type="presOf" srcId="{461C9B55-2E8B-4A6D-B040-E1478F8B294B}" destId="{5DAD8646-904D-46D7-96E2-EF3F84FAA0CF}" srcOrd="0" destOrd="0" presId="urn:microsoft.com/office/officeart/2005/8/layout/pyramid2"/>
    <dgm:cxn modelId="{47119343-F127-4A0F-AC69-C89EC811D1CC}" type="presOf" srcId="{7F3F1D56-18ED-4297-8CD4-951F18BE1B8E}" destId="{62C53CFA-82B9-4414-B90D-2AED475B446B}" srcOrd="0" destOrd="0" presId="urn:microsoft.com/office/officeart/2005/8/layout/pyramid2"/>
    <dgm:cxn modelId="{560C6680-CCA8-4D65-AECA-46D8A2DD163E}" srcId="{31682E32-8D6E-471E-AED4-92C443FCA1FF}" destId="{461C9B55-2E8B-4A6D-B040-E1478F8B294B}" srcOrd="1" destOrd="0" parTransId="{F1428FA8-6CE2-498B-8164-2C28E0D9C779}" sibTransId="{5D958776-C4D6-494F-9C07-B8934AAB748D}"/>
    <dgm:cxn modelId="{F42E8D83-B616-47AA-89F0-7DCABCB7D8D6}" srcId="{31682E32-8D6E-471E-AED4-92C443FCA1FF}" destId="{675C1BD5-1D85-4349-81FB-A8BB4BEA8A65}" srcOrd="5" destOrd="0" parTransId="{E14E4230-2C21-421A-A2F2-4ABBB1858EAE}" sibTransId="{6BF1099F-98FA-4147-A1CA-B2DBF96F57BC}"/>
    <dgm:cxn modelId="{DA730C90-ED99-445E-A247-290E79653AD1}" type="presOf" srcId="{675C1BD5-1D85-4349-81FB-A8BB4BEA8A65}" destId="{D6381125-EA9D-4855-9FB3-26EB4F399134}" srcOrd="0" destOrd="0" presId="urn:microsoft.com/office/officeart/2005/8/layout/pyramid2"/>
    <dgm:cxn modelId="{C0CDA099-37A0-4805-8972-9AE97D89546A}" srcId="{31682E32-8D6E-471E-AED4-92C443FCA1FF}" destId="{7F3F1D56-18ED-4297-8CD4-951F18BE1B8E}" srcOrd="2" destOrd="0" parTransId="{1170B86D-156E-4B43-A1B5-F12895527532}" sibTransId="{23D6AC4E-DE71-4F1A-8844-F61B01765635}"/>
    <dgm:cxn modelId="{364E15C2-1058-4BA5-AF53-A3CE15BAA46C}" type="presOf" srcId="{5D19652D-3A93-4D62-88F3-49D117B2AA5A}" destId="{F83C9596-FE2A-4F84-B48C-34D1301FE4E6}" srcOrd="0" destOrd="0" presId="urn:microsoft.com/office/officeart/2005/8/layout/pyramid2"/>
    <dgm:cxn modelId="{6EAC7DE0-5ADA-484F-8EA5-CF15BB9ECFA9}" type="presOf" srcId="{C6013D96-A738-4ADD-A6AA-C4B15386051F}" destId="{037C3542-DE64-41C1-815B-30C4ADB504E0}" srcOrd="0" destOrd="0" presId="urn:microsoft.com/office/officeart/2005/8/layout/pyramid2"/>
    <dgm:cxn modelId="{EA8C34EA-0F0E-4AFB-BFA8-403C2A023E09}" srcId="{31682E32-8D6E-471E-AED4-92C443FCA1FF}" destId="{83F634EA-E9A8-4D3B-8B92-A1EF52D3E2EB}" srcOrd="0" destOrd="0" parTransId="{BFFEB0B6-3590-4611-80BE-72AF49366487}" sibTransId="{CD64D149-006D-4B59-9FD5-725B580392C3}"/>
    <dgm:cxn modelId="{A704C3EF-A225-4100-950C-3888B4958100}" srcId="{31682E32-8D6E-471E-AED4-92C443FCA1FF}" destId="{C6013D96-A738-4ADD-A6AA-C4B15386051F}" srcOrd="4" destOrd="0" parTransId="{9F18474B-2AF2-46E1-9611-B05D3EF703EF}" sibTransId="{E3A0960E-2782-4F49-BB20-5406E0FA7ED9}"/>
    <dgm:cxn modelId="{E32A7255-9B48-4F2B-864F-02A6A77E87A6}" type="presParOf" srcId="{80A32B00-7D17-4FD1-9AA2-D77E93B732CD}" destId="{7A84A3E7-7461-4ACC-ADB8-DDF715637918}" srcOrd="0" destOrd="0" presId="urn:microsoft.com/office/officeart/2005/8/layout/pyramid2"/>
    <dgm:cxn modelId="{51C68E67-646C-42D4-A2C5-5D0995F49967}" type="presParOf" srcId="{80A32B00-7D17-4FD1-9AA2-D77E93B732CD}" destId="{5B5FB516-98AF-4BBD-90C4-928AD7EA60FA}" srcOrd="1" destOrd="0" presId="urn:microsoft.com/office/officeart/2005/8/layout/pyramid2"/>
    <dgm:cxn modelId="{B7917A26-52C3-4710-AF8F-6F805285AB97}" type="presParOf" srcId="{5B5FB516-98AF-4BBD-90C4-928AD7EA60FA}" destId="{16688011-118D-4241-9127-20717E535464}" srcOrd="0" destOrd="0" presId="urn:microsoft.com/office/officeart/2005/8/layout/pyramid2"/>
    <dgm:cxn modelId="{4A10A5A0-A0A8-486D-BFE8-9985603F388F}" type="presParOf" srcId="{5B5FB516-98AF-4BBD-90C4-928AD7EA60FA}" destId="{B165F470-DF65-44AD-88D9-A988CDDE2DAD}" srcOrd="1" destOrd="0" presId="urn:microsoft.com/office/officeart/2005/8/layout/pyramid2"/>
    <dgm:cxn modelId="{961679EF-5671-498D-B0EA-E98DAA0A092A}" type="presParOf" srcId="{5B5FB516-98AF-4BBD-90C4-928AD7EA60FA}" destId="{5DAD8646-904D-46D7-96E2-EF3F84FAA0CF}" srcOrd="2" destOrd="0" presId="urn:microsoft.com/office/officeart/2005/8/layout/pyramid2"/>
    <dgm:cxn modelId="{201CEB5F-6690-47B0-959F-A02BA56A1029}" type="presParOf" srcId="{5B5FB516-98AF-4BBD-90C4-928AD7EA60FA}" destId="{E1F3B129-32B9-42D2-8489-F115174FD5BF}" srcOrd="3" destOrd="0" presId="urn:microsoft.com/office/officeart/2005/8/layout/pyramid2"/>
    <dgm:cxn modelId="{17CCE9B3-E634-4BAE-8F30-5B821A086F77}" type="presParOf" srcId="{5B5FB516-98AF-4BBD-90C4-928AD7EA60FA}" destId="{62C53CFA-82B9-4414-B90D-2AED475B446B}" srcOrd="4" destOrd="0" presId="urn:microsoft.com/office/officeart/2005/8/layout/pyramid2"/>
    <dgm:cxn modelId="{2AB3E569-34A2-4E2D-8064-A1C6356F7118}" type="presParOf" srcId="{5B5FB516-98AF-4BBD-90C4-928AD7EA60FA}" destId="{459A5C9F-2DAA-4D62-B099-233FFA5EBB79}" srcOrd="5" destOrd="0" presId="urn:microsoft.com/office/officeart/2005/8/layout/pyramid2"/>
    <dgm:cxn modelId="{58F7BFED-911B-49F0-A20B-6E8812D0E2E1}" type="presParOf" srcId="{5B5FB516-98AF-4BBD-90C4-928AD7EA60FA}" destId="{26439AAA-7238-48DC-A31C-A16086365356}" srcOrd="6" destOrd="0" presId="urn:microsoft.com/office/officeart/2005/8/layout/pyramid2"/>
    <dgm:cxn modelId="{7A7B59F5-B1D9-481D-961A-B4BB6518C54B}" type="presParOf" srcId="{5B5FB516-98AF-4BBD-90C4-928AD7EA60FA}" destId="{2BE6E96E-19CB-4B02-87AB-78CDF8744423}" srcOrd="7" destOrd="0" presId="urn:microsoft.com/office/officeart/2005/8/layout/pyramid2"/>
    <dgm:cxn modelId="{5071DA0E-0613-468D-B3A4-22564C0D16B5}" type="presParOf" srcId="{5B5FB516-98AF-4BBD-90C4-928AD7EA60FA}" destId="{037C3542-DE64-41C1-815B-30C4ADB504E0}" srcOrd="8" destOrd="0" presId="urn:microsoft.com/office/officeart/2005/8/layout/pyramid2"/>
    <dgm:cxn modelId="{CD3CCF39-CC9E-4E74-A31C-27825D2C9CAA}" type="presParOf" srcId="{5B5FB516-98AF-4BBD-90C4-928AD7EA60FA}" destId="{36E32219-99F5-4C13-8D84-977DF0DDF4B7}" srcOrd="9" destOrd="0" presId="urn:microsoft.com/office/officeart/2005/8/layout/pyramid2"/>
    <dgm:cxn modelId="{34A517FC-42E6-4320-92B0-C6E68C81D6D3}" type="presParOf" srcId="{5B5FB516-98AF-4BBD-90C4-928AD7EA60FA}" destId="{D6381125-EA9D-4855-9FB3-26EB4F399134}" srcOrd="10" destOrd="0" presId="urn:microsoft.com/office/officeart/2005/8/layout/pyramid2"/>
    <dgm:cxn modelId="{727329A1-FED5-4FB1-86E3-315F919EC176}" type="presParOf" srcId="{5B5FB516-98AF-4BBD-90C4-928AD7EA60FA}" destId="{33187583-0911-4748-9BA7-CF0D78282B99}" srcOrd="11" destOrd="0" presId="urn:microsoft.com/office/officeart/2005/8/layout/pyramid2"/>
    <dgm:cxn modelId="{093709AF-B839-4776-970C-632E37BE48CD}" type="presParOf" srcId="{5B5FB516-98AF-4BBD-90C4-928AD7EA60FA}" destId="{F83C9596-FE2A-4F84-B48C-34D1301FE4E6}" srcOrd="12" destOrd="0" presId="urn:microsoft.com/office/officeart/2005/8/layout/pyramid2"/>
    <dgm:cxn modelId="{8777EC7E-F29F-44E2-AECA-AAEEA0F41A22}" type="presParOf" srcId="{5B5FB516-98AF-4BBD-90C4-928AD7EA60FA}" destId="{1995FBF5-AF4E-4F88-955E-4AED79BB43BD}"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82E32-8D6E-471E-AED4-92C443FCA1F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3F634EA-E9A8-4D3B-8B92-A1EF52D3E2EB}">
      <dgm:prSet phldrT="[Text]" custT="1"/>
      <dgm:spPr>
        <a:solidFill>
          <a:srgbClr val="002060">
            <a:alpha val="89804"/>
          </a:srgbClr>
        </a:solidFill>
      </dgm:spPr>
      <dgm:t>
        <a:bodyPr/>
        <a:lstStyle/>
        <a:p>
          <a:pPr rtl="0"/>
          <a:r>
            <a:rPr lang="en-US" sz="1800" b="1">
              <a:solidFill>
                <a:schemeClr val="bg1"/>
              </a:solidFill>
            </a:rPr>
            <a:t>Specific</a:t>
          </a:r>
          <a:r>
            <a:rPr lang="en-US" sz="1800" b="1">
              <a:solidFill>
                <a:schemeClr val="bg1"/>
              </a:solidFill>
              <a:latin typeface="Calibri"/>
            </a:rPr>
            <a:t> </a:t>
          </a:r>
          <a:endParaRPr lang="en-US" sz="1800" b="1">
            <a:solidFill>
              <a:schemeClr val="bg1"/>
            </a:solidFill>
          </a:endParaRPr>
        </a:p>
      </dgm:t>
    </dgm:pt>
    <dgm:pt modelId="{BFFEB0B6-3590-4611-80BE-72AF49366487}" type="parTrans" cxnId="{EA8C34EA-0F0E-4AFB-BFA8-403C2A023E09}">
      <dgm:prSet/>
      <dgm:spPr/>
      <dgm:t>
        <a:bodyPr/>
        <a:lstStyle/>
        <a:p>
          <a:endParaRPr lang="en-US"/>
        </a:p>
      </dgm:t>
    </dgm:pt>
    <dgm:pt modelId="{CD64D149-006D-4B59-9FD5-725B580392C3}" type="sibTrans" cxnId="{EA8C34EA-0F0E-4AFB-BFA8-403C2A023E09}">
      <dgm:prSet/>
      <dgm:spPr/>
      <dgm:t>
        <a:bodyPr/>
        <a:lstStyle/>
        <a:p>
          <a:endParaRPr lang="en-US"/>
        </a:p>
      </dgm:t>
    </dgm:pt>
    <dgm:pt modelId="{461C9B55-2E8B-4A6D-B040-E1478F8B294B}">
      <dgm:prSet phldrT="[Text]" custT="1"/>
      <dgm:spPr/>
      <dgm:t>
        <a:bodyPr/>
        <a:lstStyle/>
        <a:p>
          <a:r>
            <a:rPr lang="en-US" sz="1800"/>
            <a:t>Measurable</a:t>
          </a:r>
        </a:p>
      </dgm:t>
    </dgm:pt>
    <dgm:pt modelId="{F1428FA8-6CE2-498B-8164-2C28E0D9C779}" type="parTrans" cxnId="{5EA5713D-504A-43C5-8211-C0ECD0509E76}">
      <dgm:prSet/>
      <dgm:spPr/>
      <dgm:t>
        <a:bodyPr/>
        <a:lstStyle/>
        <a:p>
          <a:endParaRPr lang="en-US"/>
        </a:p>
      </dgm:t>
    </dgm:pt>
    <dgm:pt modelId="{5D958776-C4D6-494F-9C07-B8934AAB748D}" type="sibTrans" cxnId="{5EA5713D-504A-43C5-8211-C0ECD0509E76}">
      <dgm:prSet/>
      <dgm:spPr/>
      <dgm:t>
        <a:bodyPr/>
        <a:lstStyle/>
        <a:p>
          <a:endParaRPr lang="en-US"/>
        </a:p>
      </dgm:t>
    </dgm:pt>
    <dgm:pt modelId="{B8E46BEF-807E-4614-9156-679D4A2D9E81}">
      <dgm:prSet phldrT="[Text]" custT="1"/>
      <dgm:spPr/>
      <dgm:t>
        <a:bodyPr/>
        <a:lstStyle/>
        <a:p>
          <a:r>
            <a:rPr lang="en-US" sz="1800"/>
            <a:t>Relevant</a:t>
          </a:r>
        </a:p>
      </dgm:t>
    </dgm:pt>
    <dgm:pt modelId="{465506C8-20B4-4A8A-BC2E-916A6D31F491}" type="parTrans" cxnId="{572899DF-3AD4-4F6F-8216-3D3CBD4EF5FB}">
      <dgm:prSet/>
      <dgm:spPr/>
      <dgm:t>
        <a:bodyPr/>
        <a:lstStyle/>
        <a:p>
          <a:endParaRPr lang="en-US"/>
        </a:p>
      </dgm:t>
    </dgm:pt>
    <dgm:pt modelId="{E1B6DDFC-1AE4-4C51-93A1-8AB15E173B34}" type="sibTrans" cxnId="{572899DF-3AD4-4F6F-8216-3D3CBD4EF5FB}">
      <dgm:prSet/>
      <dgm:spPr/>
      <dgm:t>
        <a:bodyPr/>
        <a:lstStyle/>
        <a:p>
          <a:endParaRPr lang="en-US"/>
        </a:p>
      </dgm:t>
    </dgm:pt>
    <dgm:pt modelId="{C6013D96-A738-4ADD-A6AA-C4B15386051F}">
      <dgm:prSet phldrT="[Text]" custT="1"/>
      <dgm:spPr/>
      <dgm:t>
        <a:bodyPr/>
        <a:lstStyle/>
        <a:p>
          <a:r>
            <a:rPr lang="en-US" sz="1800"/>
            <a:t>Time-bound</a:t>
          </a:r>
        </a:p>
      </dgm:t>
    </dgm:pt>
    <dgm:pt modelId="{9F18474B-2AF2-46E1-9611-B05D3EF703EF}" type="parTrans" cxnId="{CD5009ED-8D1F-496C-8E5F-65A52A74DA4C}">
      <dgm:prSet/>
      <dgm:spPr/>
      <dgm:t>
        <a:bodyPr/>
        <a:lstStyle/>
        <a:p>
          <a:endParaRPr lang="en-US"/>
        </a:p>
      </dgm:t>
    </dgm:pt>
    <dgm:pt modelId="{E3A0960E-2782-4F49-BB20-5406E0FA7ED9}" type="sibTrans" cxnId="{CD5009ED-8D1F-496C-8E5F-65A52A74DA4C}">
      <dgm:prSet/>
      <dgm:spPr/>
      <dgm:t>
        <a:bodyPr/>
        <a:lstStyle/>
        <a:p>
          <a:endParaRPr lang="en-US"/>
        </a:p>
      </dgm:t>
    </dgm:pt>
    <dgm:pt modelId="{675C1BD5-1D85-4349-81FB-A8BB4BEA8A65}">
      <dgm:prSet phldrT="[Text]" custT="1"/>
      <dgm:spPr/>
      <dgm:t>
        <a:bodyPr/>
        <a:lstStyle/>
        <a:p>
          <a:r>
            <a:rPr lang="en-US" sz="1800"/>
            <a:t>Inclusive</a:t>
          </a:r>
        </a:p>
      </dgm:t>
    </dgm:pt>
    <dgm:pt modelId="{E14E4230-2C21-421A-A2F2-4ABBB1858EAE}" type="parTrans" cxnId="{3E403608-CFCA-4859-A82B-4C4A60E56921}">
      <dgm:prSet/>
      <dgm:spPr/>
      <dgm:t>
        <a:bodyPr/>
        <a:lstStyle/>
        <a:p>
          <a:endParaRPr lang="en-US"/>
        </a:p>
      </dgm:t>
    </dgm:pt>
    <dgm:pt modelId="{6BF1099F-98FA-4147-A1CA-B2DBF96F57BC}" type="sibTrans" cxnId="{3E403608-CFCA-4859-A82B-4C4A60E56921}">
      <dgm:prSet/>
      <dgm:spPr/>
      <dgm:t>
        <a:bodyPr/>
        <a:lstStyle/>
        <a:p>
          <a:endParaRPr lang="en-US"/>
        </a:p>
      </dgm:t>
    </dgm:pt>
    <dgm:pt modelId="{5D19652D-3A93-4D62-88F3-49D117B2AA5A}">
      <dgm:prSet phldrT="[Text]" custT="1"/>
      <dgm:spPr/>
      <dgm:t>
        <a:bodyPr/>
        <a:lstStyle/>
        <a:p>
          <a:r>
            <a:rPr lang="en-US" sz="1800"/>
            <a:t>Equitable</a:t>
          </a:r>
        </a:p>
      </dgm:t>
    </dgm:pt>
    <dgm:pt modelId="{9A26F3DA-F916-4AC2-B8FA-61167FE34D59}" type="parTrans" cxnId="{086D1476-8780-434A-A911-218676B14B0A}">
      <dgm:prSet/>
      <dgm:spPr/>
      <dgm:t>
        <a:bodyPr/>
        <a:lstStyle/>
        <a:p>
          <a:endParaRPr lang="en-US"/>
        </a:p>
      </dgm:t>
    </dgm:pt>
    <dgm:pt modelId="{FF935527-139C-4F1E-AE6C-299436B3A932}" type="sibTrans" cxnId="{086D1476-8780-434A-A911-218676B14B0A}">
      <dgm:prSet/>
      <dgm:spPr/>
      <dgm:t>
        <a:bodyPr/>
        <a:lstStyle/>
        <a:p>
          <a:endParaRPr lang="en-US"/>
        </a:p>
      </dgm:t>
    </dgm:pt>
    <dgm:pt modelId="{7F3F1D56-18ED-4297-8CD4-951F18BE1B8E}">
      <dgm:prSet phldrT="[Text]" custT="1"/>
      <dgm:spPr/>
      <dgm:t>
        <a:bodyPr/>
        <a:lstStyle/>
        <a:p>
          <a:r>
            <a:rPr lang="en-US" sz="1800">
              <a:latin typeface="Calibri"/>
            </a:rPr>
            <a:t>Attainable</a:t>
          </a:r>
          <a:endParaRPr lang="en-US" sz="1800"/>
        </a:p>
      </dgm:t>
    </dgm:pt>
    <dgm:pt modelId="{1170B86D-156E-4B43-A1B5-F12895527532}" type="parTrans" cxnId="{AA29BC53-7828-4E72-8358-92E7F164223F}">
      <dgm:prSet/>
      <dgm:spPr/>
      <dgm:t>
        <a:bodyPr/>
        <a:lstStyle/>
        <a:p>
          <a:endParaRPr lang="en-US"/>
        </a:p>
      </dgm:t>
    </dgm:pt>
    <dgm:pt modelId="{23D6AC4E-DE71-4F1A-8844-F61B01765635}" type="sibTrans" cxnId="{AA29BC53-7828-4E72-8358-92E7F164223F}">
      <dgm:prSet/>
      <dgm:spPr/>
      <dgm:t>
        <a:bodyPr/>
        <a:lstStyle/>
        <a:p>
          <a:endParaRPr lang="en-US"/>
        </a:p>
      </dgm:t>
    </dgm:pt>
    <dgm:pt modelId="{80A32B00-7D17-4FD1-9AA2-D77E93B732CD}" type="pres">
      <dgm:prSet presAssocID="{31682E32-8D6E-471E-AED4-92C443FCA1FF}" presName="compositeShape" presStyleCnt="0">
        <dgm:presLayoutVars>
          <dgm:dir/>
          <dgm:resizeHandles/>
        </dgm:presLayoutVars>
      </dgm:prSet>
      <dgm:spPr/>
    </dgm:pt>
    <dgm:pt modelId="{7A84A3E7-7461-4ACC-ADB8-DDF715637918}" type="pres">
      <dgm:prSet presAssocID="{31682E32-8D6E-471E-AED4-92C443FCA1FF}" presName="pyramid" presStyleLbl="node1" presStyleIdx="0" presStyleCnt="1"/>
      <dgm:spPr>
        <a:solidFill>
          <a:srgbClr val="002060"/>
        </a:solidFill>
      </dgm:spPr>
    </dgm:pt>
    <dgm:pt modelId="{5B5FB516-98AF-4BBD-90C4-928AD7EA60FA}" type="pres">
      <dgm:prSet presAssocID="{31682E32-8D6E-471E-AED4-92C443FCA1FF}" presName="theList" presStyleCnt="0"/>
      <dgm:spPr/>
    </dgm:pt>
    <dgm:pt modelId="{16688011-118D-4241-9127-20717E535464}" type="pres">
      <dgm:prSet presAssocID="{83F634EA-E9A8-4D3B-8B92-A1EF52D3E2EB}" presName="aNode" presStyleLbl="fgAcc1" presStyleIdx="0" presStyleCnt="7">
        <dgm:presLayoutVars>
          <dgm:bulletEnabled val="1"/>
        </dgm:presLayoutVars>
      </dgm:prSet>
      <dgm:spPr/>
    </dgm:pt>
    <dgm:pt modelId="{B165F470-DF65-44AD-88D9-A988CDDE2DAD}" type="pres">
      <dgm:prSet presAssocID="{83F634EA-E9A8-4D3B-8B92-A1EF52D3E2EB}" presName="aSpace" presStyleCnt="0"/>
      <dgm:spPr/>
    </dgm:pt>
    <dgm:pt modelId="{5DAD8646-904D-46D7-96E2-EF3F84FAA0CF}" type="pres">
      <dgm:prSet presAssocID="{461C9B55-2E8B-4A6D-B040-E1478F8B294B}" presName="aNode" presStyleLbl="fgAcc1" presStyleIdx="1" presStyleCnt="7">
        <dgm:presLayoutVars>
          <dgm:bulletEnabled val="1"/>
        </dgm:presLayoutVars>
      </dgm:prSet>
      <dgm:spPr/>
    </dgm:pt>
    <dgm:pt modelId="{E1F3B129-32B9-42D2-8489-F115174FD5BF}" type="pres">
      <dgm:prSet presAssocID="{461C9B55-2E8B-4A6D-B040-E1478F8B294B}" presName="aSpace" presStyleCnt="0"/>
      <dgm:spPr/>
    </dgm:pt>
    <dgm:pt modelId="{62C53CFA-82B9-4414-B90D-2AED475B446B}" type="pres">
      <dgm:prSet presAssocID="{7F3F1D56-18ED-4297-8CD4-951F18BE1B8E}" presName="aNode" presStyleLbl="fgAcc1" presStyleIdx="2" presStyleCnt="7">
        <dgm:presLayoutVars>
          <dgm:bulletEnabled val="1"/>
        </dgm:presLayoutVars>
      </dgm:prSet>
      <dgm:spPr/>
    </dgm:pt>
    <dgm:pt modelId="{459A5C9F-2DAA-4D62-B099-233FFA5EBB79}" type="pres">
      <dgm:prSet presAssocID="{7F3F1D56-18ED-4297-8CD4-951F18BE1B8E}" presName="aSpace" presStyleCnt="0"/>
      <dgm:spPr/>
    </dgm:pt>
    <dgm:pt modelId="{26439AAA-7238-48DC-A31C-A16086365356}" type="pres">
      <dgm:prSet presAssocID="{B8E46BEF-807E-4614-9156-679D4A2D9E81}" presName="aNode" presStyleLbl="fgAcc1" presStyleIdx="3" presStyleCnt="7">
        <dgm:presLayoutVars>
          <dgm:bulletEnabled val="1"/>
        </dgm:presLayoutVars>
      </dgm:prSet>
      <dgm:spPr/>
    </dgm:pt>
    <dgm:pt modelId="{2BE6E96E-19CB-4B02-87AB-78CDF8744423}" type="pres">
      <dgm:prSet presAssocID="{B8E46BEF-807E-4614-9156-679D4A2D9E81}" presName="aSpace" presStyleCnt="0"/>
      <dgm:spPr/>
    </dgm:pt>
    <dgm:pt modelId="{037C3542-DE64-41C1-815B-30C4ADB504E0}" type="pres">
      <dgm:prSet presAssocID="{C6013D96-A738-4ADD-A6AA-C4B15386051F}" presName="aNode" presStyleLbl="fgAcc1" presStyleIdx="4" presStyleCnt="7">
        <dgm:presLayoutVars>
          <dgm:bulletEnabled val="1"/>
        </dgm:presLayoutVars>
      </dgm:prSet>
      <dgm:spPr/>
    </dgm:pt>
    <dgm:pt modelId="{36E32219-99F5-4C13-8D84-977DF0DDF4B7}" type="pres">
      <dgm:prSet presAssocID="{C6013D96-A738-4ADD-A6AA-C4B15386051F}" presName="aSpace" presStyleCnt="0"/>
      <dgm:spPr/>
    </dgm:pt>
    <dgm:pt modelId="{D6381125-EA9D-4855-9FB3-26EB4F399134}" type="pres">
      <dgm:prSet presAssocID="{675C1BD5-1D85-4349-81FB-A8BB4BEA8A65}" presName="aNode" presStyleLbl="fgAcc1" presStyleIdx="5" presStyleCnt="7">
        <dgm:presLayoutVars>
          <dgm:bulletEnabled val="1"/>
        </dgm:presLayoutVars>
      </dgm:prSet>
      <dgm:spPr/>
    </dgm:pt>
    <dgm:pt modelId="{33187583-0911-4748-9BA7-CF0D78282B99}" type="pres">
      <dgm:prSet presAssocID="{675C1BD5-1D85-4349-81FB-A8BB4BEA8A65}" presName="aSpace" presStyleCnt="0"/>
      <dgm:spPr/>
    </dgm:pt>
    <dgm:pt modelId="{F83C9596-FE2A-4F84-B48C-34D1301FE4E6}" type="pres">
      <dgm:prSet presAssocID="{5D19652D-3A93-4D62-88F3-49D117B2AA5A}" presName="aNode" presStyleLbl="fgAcc1" presStyleIdx="6" presStyleCnt="7">
        <dgm:presLayoutVars>
          <dgm:bulletEnabled val="1"/>
        </dgm:presLayoutVars>
      </dgm:prSet>
      <dgm:spPr/>
    </dgm:pt>
    <dgm:pt modelId="{1995FBF5-AF4E-4F88-955E-4AED79BB43BD}" type="pres">
      <dgm:prSet presAssocID="{5D19652D-3A93-4D62-88F3-49D117B2AA5A}" presName="aSpace" presStyleCnt="0"/>
      <dgm:spPr/>
    </dgm:pt>
  </dgm:ptLst>
  <dgm:cxnLst>
    <dgm:cxn modelId="{3E403608-CFCA-4859-A82B-4C4A60E56921}" srcId="{31682E32-8D6E-471E-AED4-92C443FCA1FF}" destId="{675C1BD5-1D85-4349-81FB-A8BB4BEA8A65}" srcOrd="5" destOrd="0" parTransId="{E14E4230-2C21-421A-A2F2-4ABBB1858EAE}" sibTransId="{6BF1099F-98FA-4147-A1CA-B2DBF96F57BC}"/>
    <dgm:cxn modelId="{9D79D60B-070A-401B-9C07-6A1DEAEB2349}" type="presOf" srcId="{31682E32-8D6E-471E-AED4-92C443FCA1FF}" destId="{80A32B00-7D17-4FD1-9AA2-D77E93B732CD}" srcOrd="0" destOrd="0" presId="urn:microsoft.com/office/officeart/2005/8/layout/pyramid2"/>
    <dgm:cxn modelId="{796F0623-7F46-4AB7-A28F-67FB32A79388}" type="presOf" srcId="{83F634EA-E9A8-4D3B-8B92-A1EF52D3E2EB}" destId="{16688011-118D-4241-9127-20717E535464}" srcOrd="0" destOrd="0" presId="urn:microsoft.com/office/officeart/2005/8/layout/pyramid2"/>
    <dgm:cxn modelId="{EF4A0A2F-1A55-4542-9AF0-A8695CA6ED3B}" type="presOf" srcId="{C6013D96-A738-4ADD-A6AA-C4B15386051F}" destId="{037C3542-DE64-41C1-815B-30C4ADB504E0}" srcOrd="0" destOrd="0" presId="urn:microsoft.com/office/officeart/2005/8/layout/pyramid2"/>
    <dgm:cxn modelId="{5EA5713D-504A-43C5-8211-C0ECD0509E76}" srcId="{31682E32-8D6E-471E-AED4-92C443FCA1FF}" destId="{461C9B55-2E8B-4A6D-B040-E1478F8B294B}" srcOrd="1" destOrd="0" parTransId="{F1428FA8-6CE2-498B-8164-2C28E0D9C779}" sibTransId="{5D958776-C4D6-494F-9C07-B8934AAB748D}"/>
    <dgm:cxn modelId="{4F3D3443-414F-41BF-A278-50F04B5D988C}" type="presOf" srcId="{B8E46BEF-807E-4614-9156-679D4A2D9E81}" destId="{26439AAA-7238-48DC-A31C-A16086365356}" srcOrd="0" destOrd="0" presId="urn:microsoft.com/office/officeart/2005/8/layout/pyramid2"/>
    <dgm:cxn modelId="{AA29BC53-7828-4E72-8358-92E7F164223F}" srcId="{31682E32-8D6E-471E-AED4-92C443FCA1FF}" destId="{7F3F1D56-18ED-4297-8CD4-951F18BE1B8E}" srcOrd="2" destOrd="0" parTransId="{1170B86D-156E-4B43-A1B5-F12895527532}" sibTransId="{23D6AC4E-DE71-4F1A-8844-F61B01765635}"/>
    <dgm:cxn modelId="{086D1476-8780-434A-A911-218676B14B0A}" srcId="{31682E32-8D6E-471E-AED4-92C443FCA1FF}" destId="{5D19652D-3A93-4D62-88F3-49D117B2AA5A}" srcOrd="6" destOrd="0" parTransId="{9A26F3DA-F916-4AC2-B8FA-61167FE34D59}" sibTransId="{FF935527-139C-4F1E-AE6C-299436B3A932}"/>
    <dgm:cxn modelId="{450C6794-935E-4A20-B4A8-CCC30D815BF2}" type="presOf" srcId="{5D19652D-3A93-4D62-88F3-49D117B2AA5A}" destId="{F83C9596-FE2A-4F84-B48C-34D1301FE4E6}" srcOrd="0" destOrd="0" presId="urn:microsoft.com/office/officeart/2005/8/layout/pyramid2"/>
    <dgm:cxn modelId="{B11709D9-5516-476A-B086-DA13A6E1CA7D}" type="presOf" srcId="{7F3F1D56-18ED-4297-8CD4-951F18BE1B8E}" destId="{62C53CFA-82B9-4414-B90D-2AED475B446B}" srcOrd="0" destOrd="0" presId="urn:microsoft.com/office/officeart/2005/8/layout/pyramid2"/>
    <dgm:cxn modelId="{572899DF-3AD4-4F6F-8216-3D3CBD4EF5FB}" srcId="{31682E32-8D6E-471E-AED4-92C443FCA1FF}" destId="{B8E46BEF-807E-4614-9156-679D4A2D9E81}" srcOrd="3" destOrd="0" parTransId="{465506C8-20B4-4A8A-BC2E-916A6D31F491}" sibTransId="{E1B6DDFC-1AE4-4C51-93A1-8AB15E173B34}"/>
    <dgm:cxn modelId="{EA8C34EA-0F0E-4AFB-BFA8-403C2A023E09}" srcId="{31682E32-8D6E-471E-AED4-92C443FCA1FF}" destId="{83F634EA-E9A8-4D3B-8B92-A1EF52D3E2EB}" srcOrd="0" destOrd="0" parTransId="{BFFEB0B6-3590-4611-80BE-72AF49366487}" sibTransId="{CD64D149-006D-4B59-9FD5-725B580392C3}"/>
    <dgm:cxn modelId="{CD5009ED-8D1F-496C-8E5F-65A52A74DA4C}" srcId="{31682E32-8D6E-471E-AED4-92C443FCA1FF}" destId="{C6013D96-A738-4ADD-A6AA-C4B15386051F}" srcOrd="4" destOrd="0" parTransId="{9F18474B-2AF2-46E1-9611-B05D3EF703EF}" sibTransId="{E3A0960E-2782-4F49-BB20-5406E0FA7ED9}"/>
    <dgm:cxn modelId="{54ECE1F3-B3CF-4888-B130-8A7AD9074D0E}" type="presOf" srcId="{461C9B55-2E8B-4A6D-B040-E1478F8B294B}" destId="{5DAD8646-904D-46D7-96E2-EF3F84FAA0CF}" srcOrd="0" destOrd="0" presId="urn:microsoft.com/office/officeart/2005/8/layout/pyramid2"/>
    <dgm:cxn modelId="{C5A944F5-161D-49B8-AB26-FB14D01C4704}" type="presOf" srcId="{675C1BD5-1D85-4349-81FB-A8BB4BEA8A65}" destId="{D6381125-EA9D-4855-9FB3-26EB4F399134}" srcOrd="0" destOrd="0" presId="urn:microsoft.com/office/officeart/2005/8/layout/pyramid2"/>
    <dgm:cxn modelId="{E32A7255-9B48-4F2B-864F-02A6A77E87A6}" type="presParOf" srcId="{80A32B00-7D17-4FD1-9AA2-D77E93B732CD}" destId="{7A84A3E7-7461-4ACC-ADB8-DDF715637918}" srcOrd="0" destOrd="0" presId="urn:microsoft.com/office/officeart/2005/8/layout/pyramid2"/>
    <dgm:cxn modelId="{51C68E67-646C-42D4-A2C5-5D0995F49967}" type="presParOf" srcId="{80A32B00-7D17-4FD1-9AA2-D77E93B732CD}" destId="{5B5FB516-98AF-4BBD-90C4-928AD7EA60FA}" srcOrd="1" destOrd="0" presId="urn:microsoft.com/office/officeart/2005/8/layout/pyramid2"/>
    <dgm:cxn modelId="{B7917A26-52C3-4710-AF8F-6F805285AB97}" type="presParOf" srcId="{5B5FB516-98AF-4BBD-90C4-928AD7EA60FA}" destId="{16688011-118D-4241-9127-20717E535464}" srcOrd="0" destOrd="0" presId="urn:microsoft.com/office/officeart/2005/8/layout/pyramid2"/>
    <dgm:cxn modelId="{4A10A5A0-A0A8-486D-BFE8-9985603F388F}" type="presParOf" srcId="{5B5FB516-98AF-4BBD-90C4-928AD7EA60FA}" destId="{B165F470-DF65-44AD-88D9-A988CDDE2DAD}" srcOrd="1" destOrd="0" presId="urn:microsoft.com/office/officeart/2005/8/layout/pyramid2"/>
    <dgm:cxn modelId="{9C3E01C1-1C30-4B6C-A1CD-A59A8ED2106E}" type="presParOf" srcId="{5B5FB516-98AF-4BBD-90C4-928AD7EA60FA}" destId="{5DAD8646-904D-46D7-96E2-EF3F84FAA0CF}" srcOrd="2" destOrd="0" presId="urn:microsoft.com/office/officeart/2005/8/layout/pyramid2"/>
    <dgm:cxn modelId="{9212294A-692F-419B-AE75-FAE62B3A8DC3}" type="presParOf" srcId="{5B5FB516-98AF-4BBD-90C4-928AD7EA60FA}" destId="{E1F3B129-32B9-42D2-8489-F115174FD5BF}" srcOrd="3" destOrd="0" presId="urn:microsoft.com/office/officeart/2005/8/layout/pyramid2"/>
    <dgm:cxn modelId="{74800FE2-4780-4077-BC95-C55C6F267BD5}" type="presParOf" srcId="{5B5FB516-98AF-4BBD-90C4-928AD7EA60FA}" destId="{62C53CFA-82B9-4414-B90D-2AED475B446B}" srcOrd="4" destOrd="0" presId="urn:microsoft.com/office/officeart/2005/8/layout/pyramid2"/>
    <dgm:cxn modelId="{E01FE636-CD99-422D-A488-9EA935357488}" type="presParOf" srcId="{5B5FB516-98AF-4BBD-90C4-928AD7EA60FA}" destId="{459A5C9F-2DAA-4D62-B099-233FFA5EBB79}" srcOrd="5" destOrd="0" presId="urn:microsoft.com/office/officeart/2005/8/layout/pyramid2"/>
    <dgm:cxn modelId="{2EDE166A-235A-4795-B904-ADC0F16F56F2}" type="presParOf" srcId="{5B5FB516-98AF-4BBD-90C4-928AD7EA60FA}" destId="{26439AAA-7238-48DC-A31C-A16086365356}" srcOrd="6" destOrd="0" presId="urn:microsoft.com/office/officeart/2005/8/layout/pyramid2"/>
    <dgm:cxn modelId="{42A0FA60-43E3-4B89-8F42-98C6EA8B1365}" type="presParOf" srcId="{5B5FB516-98AF-4BBD-90C4-928AD7EA60FA}" destId="{2BE6E96E-19CB-4B02-87AB-78CDF8744423}" srcOrd="7" destOrd="0" presId="urn:microsoft.com/office/officeart/2005/8/layout/pyramid2"/>
    <dgm:cxn modelId="{65BA00B6-EF09-4B66-89FA-F0D69082F717}" type="presParOf" srcId="{5B5FB516-98AF-4BBD-90C4-928AD7EA60FA}" destId="{037C3542-DE64-41C1-815B-30C4ADB504E0}" srcOrd="8" destOrd="0" presId="urn:microsoft.com/office/officeart/2005/8/layout/pyramid2"/>
    <dgm:cxn modelId="{DEFB376A-9C81-4A51-AB4F-C52957CF8632}" type="presParOf" srcId="{5B5FB516-98AF-4BBD-90C4-928AD7EA60FA}" destId="{36E32219-99F5-4C13-8D84-977DF0DDF4B7}" srcOrd="9" destOrd="0" presId="urn:microsoft.com/office/officeart/2005/8/layout/pyramid2"/>
    <dgm:cxn modelId="{5493EED0-756C-4ED2-BD7E-06E8A035FA33}" type="presParOf" srcId="{5B5FB516-98AF-4BBD-90C4-928AD7EA60FA}" destId="{D6381125-EA9D-4855-9FB3-26EB4F399134}" srcOrd="10" destOrd="0" presId="urn:microsoft.com/office/officeart/2005/8/layout/pyramid2"/>
    <dgm:cxn modelId="{0C5B0B22-DD57-4E22-9546-486804F03369}" type="presParOf" srcId="{5B5FB516-98AF-4BBD-90C4-928AD7EA60FA}" destId="{33187583-0911-4748-9BA7-CF0D78282B99}" srcOrd="11" destOrd="0" presId="urn:microsoft.com/office/officeart/2005/8/layout/pyramid2"/>
    <dgm:cxn modelId="{4C49D09B-A5FB-48F9-99CD-C5AC2A423F63}" type="presParOf" srcId="{5B5FB516-98AF-4BBD-90C4-928AD7EA60FA}" destId="{F83C9596-FE2A-4F84-B48C-34D1301FE4E6}" srcOrd="12" destOrd="0" presId="urn:microsoft.com/office/officeart/2005/8/layout/pyramid2"/>
    <dgm:cxn modelId="{E994295E-EFB0-4542-A26F-84867BDD288F}" type="presParOf" srcId="{5B5FB516-98AF-4BBD-90C4-928AD7EA60FA}" destId="{1995FBF5-AF4E-4F88-955E-4AED79BB43BD}"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82E32-8D6E-471E-AED4-92C443FCA1F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3F634EA-E9A8-4D3B-8B92-A1EF52D3E2EB}">
      <dgm:prSet phldrT="[Text]" custT="1"/>
      <dgm:spPr>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gm:spPr>
      <dgm:t>
        <a:bodyPr spcFirstLastPara="0" vert="horz" wrap="square" lIns="68580" tIns="68580" rIns="68580" bIns="68580" numCol="1" spcCol="1270" anchor="ctr" anchorCtr="0"/>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gm:t>
    </dgm:pt>
    <dgm:pt modelId="{BFFEB0B6-3590-4611-80BE-72AF49366487}" type="parTrans" cxnId="{EA8C34EA-0F0E-4AFB-BFA8-403C2A023E09}">
      <dgm:prSet/>
      <dgm:spPr/>
      <dgm:t>
        <a:bodyPr/>
        <a:lstStyle/>
        <a:p>
          <a:endParaRPr lang="en-US"/>
        </a:p>
      </dgm:t>
    </dgm:pt>
    <dgm:pt modelId="{CD64D149-006D-4B59-9FD5-725B580392C3}" type="sibTrans" cxnId="{EA8C34EA-0F0E-4AFB-BFA8-403C2A023E09}">
      <dgm:prSet/>
      <dgm:spPr/>
      <dgm:t>
        <a:bodyPr/>
        <a:lstStyle/>
        <a:p>
          <a:endParaRPr lang="en-US"/>
        </a:p>
      </dgm:t>
    </dgm:pt>
    <dgm:pt modelId="{461C9B55-2E8B-4A6D-B040-E1478F8B294B}">
      <dgm:prSet phldrT="[Text]" custT="1"/>
      <dgm:spPr>
        <a:solidFill>
          <a:srgbClr val="002060">
            <a:alpha val="90000"/>
          </a:srgbClr>
        </a:solidFill>
      </dgm:spPr>
      <dgm:t>
        <a:bodyPr/>
        <a:lstStyle/>
        <a:p>
          <a:r>
            <a:rPr lang="en-US" sz="1800" b="1">
              <a:solidFill>
                <a:schemeClr val="bg1"/>
              </a:solidFill>
            </a:rPr>
            <a:t>Measurable</a:t>
          </a:r>
        </a:p>
      </dgm:t>
    </dgm:pt>
    <dgm:pt modelId="{F1428FA8-6CE2-498B-8164-2C28E0D9C779}" type="parTrans" cxnId="{5EA5713D-504A-43C5-8211-C0ECD0509E76}">
      <dgm:prSet/>
      <dgm:spPr/>
      <dgm:t>
        <a:bodyPr/>
        <a:lstStyle/>
        <a:p>
          <a:endParaRPr lang="en-US"/>
        </a:p>
      </dgm:t>
    </dgm:pt>
    <dgm:pt modelId="{5D958776-C4D6-494F-9C07-B8934AAB748D}" type="sibTrans" cxnId="{5EA5713D-504A-43C5-8211-C0ECD0509E76}">
      <dgm:prSet/>
      <dgm:spPr/>
      <dgm:t>
        <a:bodyPr/>
        <a:lstStyle/>
        <a:p>
          <a:endParaRPr lang="en-US"/>
        </a:p>
      </dgm:t>
    </dgm:pt>
    <dgm:pt modelId="{B8E46BEF-807E-4614-9156-679D4A2D9E81}">
      <dgm:prSet phldrT="[Text]" custT="1"/>
      <dgm:spPr/>
      <dgm:t>
        <a:bodyPr/>
        <a:lstStyle/>
        <a:p>
          <a:r>
            <a:rPr lang="en-US" sz="1800"/>
            <a:t>Relevant</a:t>
          </a:r>
        </a:p>
      </dgm:t>
    </dgm:pt>
    <dgm:pt modelId="{465506C8-20B4-4A8A-BC2E-916A6D31F491}" type="parTrans" cxnId="{572899DF-3AD4-4F6F-8216-3D3CBD4EF5FB}">
      <dgm:prSet/>
      <dgm:spPr/>
      <dgm:t>
        <a:bodyPr/>
        <a:lstStyle/>
        <a:p>
          <a:endParaRPr lang="en-US"/>
        </a:p>
      </dgm:t>
    </dgm:pt>
    <dgm:pt modelId="{E1B6DDFC-1AE4-4C51-93A1-8AB15E173B34}" type="sibTrans" cxnId="{572899DF-3AD4-4F6F-8216-3D3CBD4EF5FB}">
      <dgm:prSet/>
      <dgm:spPr/>
      <dgm:t>
        <a:bodyPr/>
        <a:lstStyle/>
        <a:p>
          <a:endParaRPr lang="en-US"/>
        </a:p>
      </dgm:t>
    </dgm:pt>
    <dgm:pt modelId="{C6013D96-A738-4ADD-A6AA-C4B15386051F}">
      <dgm:prSet phldrT="[Text]" custT="1"/>
      <dgm:spPr/>
      <dgm:t>
        <a:bodyPr/>
        <a:lstStyle/>
        <a:p>
          <a:r>
            <a:rPr lang="en-US" sz="1800"/>
            <a:t>Time-bound</a:t>
          </a:r>
        </a:p>
      </dgm:t>
    </dgm:pt>
    <dgm:pt modelId="{9F18474B-2AF2-46E1-9611-B05D3EF703EF}" type="parTrans" cxnId="{CD5009ED-8D1F-496C-8E5F-65A52A74DA4C}">
      <dgm:prSet/>
      <dgm:spPr/>
      <dgm:t>
        <a:bodyPr/>
        <a:lstStyle/>
        <a:p>
          <a:endParaRPr lang="en-US"/>
        </a:p>
      </dgm:t>
    </dgm:pt>
    <dgm:pt modelId="{E3A0960E-2782-4F49-BB20-5406E0FA7ED9}" type="sibTrans" cxnId="{CD5009ED-8D1F-496C-8E5F-65A52A74DA4C}">
      <dgm:prSet/>
      <dgm:spPr/>
      <dgm:t>
        <a:bodyPr/>
        <a:lstStyle/>
        <a:p>
          <a:endParaRPr lang="en-US"/>
        </a:p>
      </dgm:t>
    </dgm:pt>
    <dgm:pt modelId="{675C1BD5-1D85-4349-81FB-A8BB4BEA8A65}">
      <dgm:prSet phldrT="[Text]" custT="1"/>
      <dgm:spPr/>
      <dgm:t>
        <a:bodyPr/>
        <a:lstStyle/>
        <a:p>
          <a:r>
            <a:rPr lang="en-US" sz="1800"/>
            <a:t>Inclusive</a:t>
          </a:r>
        </a:p>
      </dgm:t>
    </dgm:pt>
    <dgm:pt modelId="{E14E4230-2C21-421A-A2F2-4ABBB1858EAE}" type="parTrans" cxnId="{3E403608-CFCA-4859-A82B-4C4A60E56921}">
      <dgm:prSet/>
      <dgm:spPr/>
      <dgm:t>
        <a:bodyPr/>
        <a:lstStyle/>
        <a:p>
          <a:endParaRPr lang="en-US"/>
        </a:p>
      </dgm:t>
    </dgm:pt>
    <dgm:pt modelId="{6BF1099F-98FA-4147-A1CA-B2DBF96F57BC}" type="sibTrans" cxnId="{3E403608-CFCA-4859-A82B-4C4A60E56921}">
      <dgm:prSet/>
      <dgm:spPr/>
      <dgm:t>
        <a:bodyPr/>
        <a:lstStyle/>
        <a:p>
          <a:endParaRPr lang="en-US"/>
        </a:p>
      </dgm:t>
    </dgm:pt>
    <dgm:pt modelId="{5D19652D-3A93-4D62-88F3-49D117B2AA5A}">
      <dgm:prSet phldrT="[Text]" custT="1"/>
      <dgm:spPr/>
      <dgm:t>
        <a:bodyPr/>
        <a:lstStyle/>
        <a:p>
          <a:r>
            <a:rPr lang="en-US" sz="1800"/>
            <a:t>Equitable</a:t>
          </a:r>
        </a:p>
      </dgm:t>
    </dgm:pt>
    <dgm:pt modelId="{9A26F3DA-F916-4AC2-B8FA-61167FE34D59}" type="parTrans" cxnId="{086D1476-8780-434A-A911-218676B14B0A}">
      <dgm:prSet/>
      <dgm:spPr/>
      <dgm:t>
        <a:bodyPr/>
        <a:lstStyle/>
        <a:p>
          <a:endParaRPr lang="en-US"/>
        </a:p>
      </dgm:t>
    </dgm:pt>
    <dgm:pt modelId="{FF935527-139C-4F1E-AE6C-299436B3A932}" type="sibTrans" cxnId="{086D1476-8780-434A-A911-218676B14B0A}">
      <dgm:prSet/>
      <dgm:spPr/>
      <dgm:t>
        <a:bodyPr/>
        <a:lstStyle/>
        <a:p>
          <a:endParaRPr lang="en-US"/>
        </a:p>
      </dgm:t>
    </dgm:pt>
    <dgm:pt modelId="{7F3F1D56-18ED-4297-8CD4-951F18BE1B8E}">
      <dgm:prSet phldrT="[Text]" custT="1"/>
      <dgm:spPr/>
      <dgm:t>
        <a:bodyPr/>
        <a:lstStyle/>
        <a:p>
          <a:r>
            <a:rPr lang="en-US" sz="1800">
              <a:latin typeface="Calibri"/>
            </a:rPr>
            <a:t>Attainable</a:t>
          </a:r>
          <a:endParaRPr lang="en-US" sz="1800"/>
        </a:p>
      </dgm:t>
    </dgm:pt>
    <dgm:pt modelId="{1170B86D-156E-4B43-A1B5-F12895527532}" type="parTrans" cxnId="{AA29BC53-7828-4E72-8358-92E7F164223F}">
      <dgm:prSet/>
      <dgm:spPr/>
      <dgm:t>
        <a:bodyPr/>
        <a:lstStyle/>
        <a:p>
          <a:endParaRPr lang="en-US"/>
        </a:p>
      </dgm:t>
    </dgm:pt>
    <dgm:pt modelId="{23D6AC4E-DE71-4F1A-8844-F61B01765635}" type="sibTrans" cxnId="{AA29BC53-7828-4E72-8358-92E7F164223F}">
      <dgm:prSet/>
      <dgm:spPr/>
      <dgm:t>
        <a:bodyPr/>
        <a:lstStyle/>
        <a:p>
          <a:endParaRPr lang="en-US"/>
        </a:p>
      </dgm:t>
    </dgm:pt>
    <dgm:pt modelId="{80A32B00-7D17-4FD1-9AA2-D77E93B732CD}" type="pres">
      <dgm:prSet presAssocID="{31682E32-8D6E-471E-AED4-92C443FCA1FF}" presName="compositeShape" presStyleCnt="0">
        <dgm:presLayoutVars>
          <dgm:dir/>
          <dgm:resizeHandles/>
        </dgm:presLayoutVars>
      </dgm:prSet>
      <dgm:spPr/>
    </dgm:pt>
    <dgm:pt modelId="{7A84A3E7-7461-4ACC-ADB8-DDF715637918}" type="pres">
      <dgm:prSet presAssocID="{31682E32-8D6E-471E-AED4-92C443FCA1FF}" presName="pyramid" presStyleLbl="node1" presStyleIdx="0" presStyleCnt="1"/>
      <dgm:spPr>
        <a:solidFill>
          <a:srgbClr val="002060"/>
        </a:solidFill>
      </dgm:spPr>
    </dgm:pt>
    <dgm:pt modelId="{5B5FB516-98AF-4BBD-90C4-928AD7EA60FA}" type="pres">
      <dgm:prSet presAssocID="{31682E32-8D6E-471E-AED4-92C443FCA1FF}" presName="theList" presStyleCnt="0"/>
      <dgm:spPr/>
    </dgm:pt>
    <dgm:pt modelId="{16688011-118D-4241-9127-20717E535464}" type="pres">
      <dgm:prSet presAssocID="{83F634EA-E9A8-4D3B-8B92-A1EF52D3E2EB}" presName="aNode" presStyleLbl="fgAcc1" presStyleIdx="0" presStyleCnt="7">
        <dgm:presLayoutVars>
          <dgm:bulletEnabled val="1"/>
        </dgm:presLayoutVars>
      </dgm:prSet>
      <dgm:spPr>
        <a:xfrm>
          <a:off x="1572515" y="296781"/>
          <a:ext cx="1927198" cy="301124"/>
        </a:xfrm>
        <a:prstGeom prst="roundRect">
          <a:avLst/>
        </a:prstGeom>
      </dgm:spPr>
    </dgm:pt>
    <dgm:pt modelId="{B165F470-DF65-44AD-88D9-A988CDDE2DAD}" type="pres">
      <dgm:prSet presAssocID="{83F634EA-E9A8-4D3B-8B92-A1EF52D3E2EB}" presName="aSpace" presStyleCnt="0"/>
      <dgm:spPr/>
    </dgm:pt>
    <dgm:pt modelId="{5DAD8646-904D-46D7-96E2-EF3F84FAA0CF}" type="pres">
      <dgm:prSet presAssocID="{461C9B55-2E8B-4A6D-B040-E1478F8B294B}" presName="aNode" presStyleLbl="fgAcc1" presStyleIdx="1" presStyleCnt="7">
        <dgm:presLayoutVars>
          <dgm:bulletEnabled val="1"/>
        </dgm:presLayoutVars>
      </dgm:prSet>
      <dgm:spPr/>
    </dgm:pt>
    <dgm:pt modelId="{E1F3B129-32B9-42D2-8489-F115174FD5BF}" type="pres">
      <dgm:prSet presAssocID="{461C9B55-2E8B-4A6D-B040-E1478F8B294B}" presName="aSpace" presStyleCnt="0"/>
      <dgm:spPr/>
    </dgm:pt>
    <dgm:pt modelId="{62C53CFA-82B9-4414-B90D-2AED475B446B}" type="pres">
      <dgm:prSet presAssocID="{7F3F1D56-18ED-4297-8CD4-951F18BE1B8E}" presName="aNode" presStyleLbl="fgAcc1" presStyleIdx="2" presStyleCnt="7">
        <dgm:presLayoutVars>
          <dgm:bulletEnabled val="1"/>
        </dgm:presLayoutVars>
      </dgm:prSet>
      <dgm:spPr/>
    </dgm:pt>
    <dgm:pt modelId="{459A5C9F-2DAA-4D62-B099-233FFA5EBB79}" type="pres">
      <dgm:prSet presAssocID="{7F3F1D56-18ED-4297-8CD4-951F18BE1B8E}" presName="aSpace" presStyleCnt="0"/>
      <dgm:spPr/>
    </dgm:pt>
    <dgm:pt modelId="{26439AAA-7238-48DC-A31C-A16086365356}" type="pres">
      <dgm:prSet presAssocID="{B8E46BEF-807E-4614-9156-679D4A2D9E81}" presName="aNode" presStyleLbl="fgAcc1" presStyleIdx="3" presStyleCnt="7">
        <dgm:presLayoutVars>
          <dgm:bulletEnabled val="1"/>
        </dgm:presLayoutVars>
      </dgm:prSet>
      <dgm:spPr/>
    </dgm:pt>
    <dgm:pt modelId="{2BE6E96E-19CB-4B02-87AB-78CDF8744423}" type="pres">
      <dgm:prSet presAssocID="{B8E46BEF-807E-4614-9156-679D4A2D9E81}" presName="aSpace" presStyleCnt="0"/>
      <dgm:spPr/>
    </dgm:pt>
    <dgm:pt modelId="{037C3542-DE64-41C1-815B-30C4ADB504E0}" type="pres">
      <dgm:prSet presAssocID="{C6013D96-A738-4ADD-A6AA-C4B15386051F}" presName="aNode" presStyleLbl="fgAcc1" presStyleIdx="4" presStyleCnt="7">
        <dgm:presLayoutVars>
          <dgm:bulletEnabled val="1"/>
        </dgm:presLayoutVars>
      </dgm:prSet>
      <dgm:spPr/>
    </dgm:pt>
    <dgm:pt modelId="{36E32219-99F5-4C13-8D84-977DF0DDF4B7}" type="pres">
      <dgm:prSet presAssocID="{C6013D96-A738-4ADD-A6AA-C4B15386051F}" presName="aSpace" presStyleCnt="0"/>
      <dgm:spPr/>
    </dgm:pt>
    <dgm:pt modelId="{D6381125-EA9D-4855-9FB3-26EB4F399134}" type="pres">
      <dgm:prSet presAssocID="{675C1BD5-1D85-4349-81FB-A8BB4BEA8A65}" presName="aNode" presStyleLbl="fgAcc1" presStyleIdx="5" presStyleCnt="7">
        <dgm:presLayoutVars>
          <dgm:bulletEnabled val="1"/>
        </dgm:presLayoutVars>
      </dgm:prSet>
      <dgm:spPr/>
    </dgm:pt>
    <dgm:pt modelId="{33187583-0911-4748-9BA7-CF0D78282B99}" type="pres">
      <dgm:prSet presAssocID="{675C1BD5-1D85-4349-81FB-A8BB4BEA8A65}" presName="aSpace" presStyleCnt="0"/>
      <dgm:spPr/>
    </dgm:pt>
    <dgm:pt modelId="{F83C9596-FE2A-4F84-B48C-34D1301FE4E6}" type="pres">
      <dgm:prSet presAssocID="{5D19652D-3A93-4D62-88F3-49D117B2AA5A}" presName="aNode" presStyleLbl="fgAcc1" presStyleIdx="6" presStyleCnt="7">
        <dgm:presLayoutVars>
          <dgm:bulletEnabled val="1"/>
        </dgm:presLayoutVars>
      </dgm:prSet>
      <dgm:spPr/>
    </dgm:pt>
    <dgm:pt modelId="{1995FBF5-AF4E-4F88-955E-4AED79BB43BD}" type="pres">
      <dgm:prSet presAssocID="{5D19652D-3A93-4D62-88F3-49D117B2AA5A}" presName="aSpace" presStyleCnt="0"/>
      <dgm:spPr/>
    </dgm:pt>
  </dgm:ptLst>
  <dgm:cxnLst>
    <dgm:cxn modelId="{3E403608-CFCA-4859-A82B-4C4A60E56921}" srcId="{31682E32-8D6E-471E-AED4-92C443FCA1FF}" destId="{675C1BD5-1D85-4349-81FB-A8BB4BEA8A65}" srcOrd="5" destOrd="0" parTransId="{E14E4230-2C21-421A-A2F2-4ABBB1858EAE}" sibTransId="{6BF1099F-98FA-4147-A1CA-B2DBF96F57BC}"/>
    <dgm:cxn modelId="{9D79D60B-070A-401B-9C07-6A1DEAEB2349}" type="presOf" srcId="{31682E32-8D6E-471E-AED4-92C443FCA1FF}" destId="{80A32B00-7D17-4FD1-9AA2-D77E93B732CD}" srcOrd="0" destOrd="0" presId="urn:microsoft.com/office/officeart/2005/8/layout/pyramid2"/>
    <dgm:cxn modelId="{796F0623-7F46-4AB7-A28F-67FB32A79388}" type="presOf" srcId="{83F634EA-E9A8-4D3B-8B92-A1EF52D3E2EB}" destId="{16688011-118D-4241-9127-20717E535464}" srcOrd="0" destOrd="0" presId="urn:microsoft.com/office/officeart/2005/8/layout/pyramid2"/>
    <dgm:cxn modelId="{EF4A0A2F-1A55-4542-9AF0-A8695CA6ED3B}" type="presOf" srcId="{C6013D96-A738-4ADD-A6AA-C4B15386051F}" destId="{037C3542-DE64-41C1-815B-30C4ADB504E0}" srcOrd="0" destOrd="0" presId="urn:microsoft.com/office/officeart/2005/8/layout/pyramid2"/>
    <dgm:cxn modelId="{5EA5713D-504A-43C5-8211-C0ECD0509E76}" srcId="{31682E32-8D6E-471E-AED4-92C443FCA1FF}" destId="{461C9B55-2E8B-4A6D-B040-E1478F8B294B}" srcOrd="1" destOrd="0" parTransId="{F1428FA8-6CE2-498B-8164-2C28E0D9C779}" sibTransId="{5D958776-C4D6-494F-9C07-B8934AAB748D}"/>
    <dgm:cxn modelId="{4F3D3443-414F-41BF-A278-50F04B5D988C}" type="presOf" srcId="{B8E46BEF-807E-4614-9156-679D4A2D9E81}" destId="{26439AAA-7238-48DC-A31C-A16086365356}" srcOrd="0" destOrd="0" presId="urn:microsoft.com/office/officeart/2005/8/layout/pyramid2"/>
    <dgm:cxn modelId="{AA29BC53-7828-4E72-8358-92E7F164223F}" srcId="{31682E32-8D6E-471E-AED4-92C443FCA1FF}" destId="{7F3F1D56-18ED-4297-8CD4-951F18BE1B8E}" srcOrd="2" destOrd="0" parTransId="{1170B86D-156E-4B43-A1B5-F12895527532}" sibTransId="{23D6AC4E-DE71-4F1A-8844-F61B01765635}"/>
    <dgm:cxn modelId="{086D1476-8780-434A-A911-218676B14B0A}" srcId="{31682E32-8D6E-471E-AED4-92C443FCA1FF}" destId="{5D19652D-3A93-4D62-88F3-49D117B2AA5A}" srcOrd="6" destOrd="0" parTransId="{9A26F3DA-F916-4AC2-B8FA-61167FE34D59}" sibTransId="{FF935527-139C-4F1E-AE6C-299436B3A932}"/>
    <dgm:cxn modelId="{450C6794-935E-4A20-B4A8-CCC30D815BF2}" type="presOf" srcId="{5D19652D-3A93-4D62-88F3-49D117B2AA5A}" destId="{F83C9596-FE2A-4F84-B48C-34D1301FE4E6}" srcOrd="0" destOrd="0" presId="urn:microsoft.com/office/officeart/2005/8/layout/pyramid2"/>
    <dgm:cxn modelId="{B11709D9-5516-476A-B086-DA13A6E1CA7D}" type="presOf" srcId="{7F3F1D56-18ED-4297-8CD4-951F18BE1B8E}" destId="{62C53CFA-82B9-4414-B90D-2AED475B446B}" srcOrd="0" destOrd="0" presId="urn:microsoft.com/office/officeart/2005/8/layout/pyramid2"/>
    <dgm:cxn modelId="{572899DF-3AD4-4F6F-8216-3D3CBD4EF5FB}" srcId="{31682E32-8D6E-471E-AED4-92C443FCA1FF}" destId="{B8E46BEF-807E-4614-9156-679D4A2D9E81}" srcOrd="3" destOrd="0" parTransId="{465506C8-20B4-4A8A-BC2E-916A6D31F491}" sibTransId="{E1B6DDFC-1AE4-4C51-93A1-8AB15E173B34}"/>
    <dgm:cxn modelId="{EA8C34EA-0F0E-4AFB-BFA8-403C2A023E09}" srcId="{31682E32-8D6E-471E-AED4-92C443FCA1FF}" destId="{83F634EA-E9A8-4D3B-8B92-A1EF52D3E2EB}" srcOrd="0" destOrd="0" parTransId="{BFFEB0B6-3590-4611-80BE-72AF49366487}" sibTransId="{CD64D149-006D-4B59-9FD5-725B580392C3}"/>
    <dgm:cxn modelId="{CD5009ED-8D1F-496C-8E5F-65A52A74DA4C}" srcId="{31682E32-8D6E-471E-AED4-92C443FCA1FF}" destId="{C6013D96-A738-4ADD-A6AA-C4B15386051F}" srcOrd="4" destOrd="0" parTransId="{9F18474B-2AF2-46E1-9611-B05D3EF703EF}" sibTransId="{E3A0960E-2782-4F49-BB20-5406E0FA7ED9}"/>
    <dgm:cxn modelId="{54ECE1F3-B3CF-4888-B130-8A7AD9074D0E}" type="presOf" srcId="{461C9B55-2E8B-4A6D-B040-E1478F8B294B}" destId="{5DAD8646-904D-46D7-96E2-EF3F84FAA0CF}" srcOrd="0" destOrd="0" presId="urn:microsoft.com/office/officeart/2005/8/layout/pyramid2"/>
    <dgm:cxn modelId="{C5A944F5-161D-49B8-AB26-FB14D01C4704}" type="presOf" srcId="{675C1BD5-1D85-4349-81FB-A8BB4BEA8A65}" destId="{D6381125-EA9D-4855-9FB3-26EB4F399134}" srcOrd="0" destOrd="0" presId="urn:microsoft.com/office/officeart/2005/8/layout/pyramid2"/>
    <dgm:cxn modelId="{E32A7255-9B48-4F2B-864F-02A6A77E87A6}" type="presParOf" srcId="{80A32B00-7D17-4FD1-9AA2-D77E93B732CD}" destId="{7A84A3E7-7461-4ACC-ADB8-DDF715637918}" srcOrd="0" destOrd="0" presId="urn:microsoft.com/office/officeart/2005/8/layout/pyramid2"/>
    <dgm:cxn modelId="{51C68E67-646C-42D4-A2C5-5D0995F49967}" type="presParOf" srcId="{80A32B00-7D17-4FD1-9AA2-D77E93B732CD}" destId="{5B5FB516-98AF-4BBD-90C4-928AD7EA60FA}" srcOrd="1" destOrd="0" presId="urn:microsoft.com/office/officeart/2005/8/layout/pyramid2"/>
    <dgm:cxn modelId="{B7917A26-52C3-4710-AF8F-6F805285AB97}" type="presParOf" srcId="{5B5FB516-98AF-4BBD-90C4-928AD7EA60FA}" destId="{16688011-118D-4241-9127-20717E535464}" srcOrd="0" destOrd="0" presId="urn:microsoft.com/office/officeart/2005/8/layout/pyramid2"/>
    <dgm:cxn modelId="{4A10A5A0-A0A8-486D-BFE8-9985603F388F}" type="presParOf" srcId="{5B5FB516-98AF-4BBD-90C4-928AD7EA60FA}" destId="{B165F470-DF65-44AD-88D9-A988CDDE2DAD}" srcOrd="1" destOrd="0" presId="urn:microsoft.com/office/officeart/2005/8/layout/pyramid2"/>
    <dgm:cxn modelId="{9C3E01C1-1C30-4B6C-A1CD-A59A8ED2106E}" type="presParOf" srcId="{5B5FB516-98AF-4BBD-90C4-928AD7EA60FA}" destId="{5DAD8646-904D-46D7-96E2-EF3F84FAA0CF}" srcOrd="2" destOrd="0" presId="urn:microsoft.com/office/officeart/2005/8/layout/pyramid2"/>
    <dgm:cxn modelId="{9212294A-692F-419B-AE75-FAE62B3A8DC3}" type="presParOf" srcId="{5B5FB516-98AF-4BBD-90C4-928AD7EA60FA}" destId="{E1F3B129-32B9-42D2-8489-F115174FD5BF}" srcOrd="3" destOrd="0" presId="urn:microsoft.com/office/officeart/2005/8/layout/pyramid2"/>
    <dgm:cxn modelId="{74800FE2-4780-4077-BC95-C55C6F267BD5}" type="presParOf" srcId="{5B5FB516-98AF-4BBD-90C4-928AD7EA60FA}" destId="{62C53CFA-82B9-4414-B90D-2AED475B446B}" srcOrd="4" destOrd="0" presId="urn:microsoft.com/office/officeart/2005/8/layout/pyramid2"/>
    <dgm:cxn modelId="{E01FE636-CD99-422D-A488-9EA935357488}" type="presParOf" srcId="{5B5FB516-98AF-4BBD-90C4-928AD7EA60FA}" destId="{459A5C9F-2DAA-4D62-B099-233FFA5EBB79}" srcOrd="5" destOrd="0" presId="urn:microsoft.com/office/officeart/2005/8/layout/pyramid2"/>
    <dgm:cxn modelId="{2EDE166A-235A-4795-B904-ADC0F16F56F2}" type="presParOf" srcId="{5B5FB516-98AF-4BBD-90C4-928AD7EA60FA}" destId="{26439AAA-7238-48DC-A31C-A16086365356}" srcOrd="6" destOrd="0" presId="urn:microsoft.com/office/officeart/2005/8/layout/pyramid2"/>
    <dgm:cxn modelId="{42A0FA60-43E3-4B89-8F42-98C6EA8B1365}" type="presParOf" srcId="{5B5FB516-98AF-4BBD-90C4-928AD7EA60FA}" destId="{2BE6E96E-19CB-4B02-87AB-78CDF8744423}" srcOrd="7" destOrd="0" presId="urn:microsoft.com/office/officeart/2005/8/layout/pyramid2"/>
    <dgm:cxn modelId="{65BA00B6-EF09-4B66-89FA-F0D69082F717}" type="presParOf" srcId="{5B5FB516-98AF-4BBD-90C4-928AD7EA60FA}" destId="{037C3542-DE64-41C1-815B-30C4ADB504E0}" srcOrd="8" destOrd="0" presId="urn:microsoft.com/office/officeart/2005/8/layout/pyramid2"/>
    <dgm:cxn modelId="{DEFB376A-9C81-4A51-AB4F-C52957CF8632}" type="presParOf" srcId="{5B5FB516-98AF-4BBD-90C4-928AD7EA60FA}" destId="{36E32219-99F5-4C13-8D84-977DF0DDF4B7}" srcOrd="9" destOrd="0" presId="urn:microsoft.com/office/officeart/2005/8/layout/pyramid2"/>
    <dgm:cxn modelId="{5493EED0-756C-4ED2-BD7E-06E8A035FA33}" type="presParOf" srcId="{5B5FB516-98AF-4BBD-90C4-928AD7EA60FA}" destId="{D6381125-EA9D-4855-9FB3-26EB4F399134}" srcOrd="10" destOrd="0" presId="urn:microsoft.com/office/officeart/2005/8/layout/pyramid2"/>
    <dgm:cxn modelId="{0C5B0B22-DD57-4E22-9546-486804F03369}" type="presParOf" srcId="{5B5FB516-98AF-4BBD-90C4-928AD7EA60FA}" destId="{33187583-0911-4748-9BA7-CF0D78282B99}" srcOrd="11" destOrd="0" presId="urn:microsoft.com/office/officeart/2005/8/layout/pyramid2"/>
    <dgm:cxn modelId="{4C49D09B-A5FB-48F9-99CD-C5AC2A423F63}" type="presParOf" srcId="{5B5FB516-98AF-4BBD-90C4-928AD7EA60FA}" destId="{F83C9596-FE2A-4F84-B48C-34D1301FE4E6}" srcOrd="12" destOrd="0" presId="urn:microsoft.com/office/officeart/2005/8/layout/pyramid2"/>
    <dgm:cxn modelId="{E994295E-EFB0-4542-A26F-84867BDD288F}" type="presParOf" srcId="{5B5FB516-98AF-4BBD-90C4-928AD7EA60FA}" destId="{1995FBF5-AF4E-4F88-955E-4AED79BB43BD}"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82E32-8D6E-471E-AED4-92C443FCA1F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3F634EA-E9A8-4D3B-8B92-A1EF52D3E2EB}">
      <dgm:prSet phldrT="[Text]" custT="1"/>
      <dgm:spPr>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gm:spPr>
      <dgm:t>
        <a:bodyPr spcFirstLastPara="0" vert="horz" wrap="square" lIns="68580" tIns="68580" rIns="68580" bIns="68580" numCol="1" spcCol="1270" anchor="ctr" anchorCtr="0"/>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gm:t>
    </dgm:pt>
    <dgm:pt modelId="{BFFEB0B6-3590-4611-80BE-72AF49366487}" type="parTrans" cxnId="{EA8C34EA-0F0E-4AFB-BFA8-403C2A023E09}">
      <dgm:prSet/>
      <dgm:spPr/>
      <dgm:t>
        <a:bodyPr/>
        <a:lstStyle/>
        <a:p>
          <a:endParaRPr lang="en-US"/>
        </a:p>
      </dgm:t>
    </dgm:pt>
    <dgm:pt modelId="{CD64D149-006D-4B59-9FD5-725B580392C3}" type="sibTrans" cxnId="{EA8C34EA-0F0E-4AFB-BFA8-403C2A023E09}">
      <dgm:prSet/>
      <dgm:spPr/>
      <dgm:t>
        <a:bodyPr/>
        <a:lstStyle/>
        <a:p>
          <a:endParaRPr lang="en-US"/>
        </a:p>
      </dgm:t>
    </dgm:pt>
    <dgm:pt modelId="{461C9B55-2E8B-4A6D-B040-E1478F8B294B}">
      <dgm:prSet phldrT="[Text]" custT="1"/>
      <dgm:spPr/>
      <dgm:t>
        <a:bodyPr/>
        <a:lstStyle/>
        <a:p>
          <a:r>
            <a:rPr lang="en-US" sz="1800"/>
            <a:t>Measurable</a:t>
          </a:r>
        </a:p>
      </dgm:t>
    </dgm:pt>
    <dgm:pt modelId="{F1428FA8-6CE2-498B-8164-2C28E0D9C779}" type="parTrans" cxnId="{5EA5713D-504A-43C5-8211-C0ECD0509E76}">
      <dgm:prSet/>
      <dgm:spPr/>
      <dgm:t>
        <a:bodyPr/>
        <a:lstStyle/>
        <a:p>
          <a:endParaRPr lang="en-US"/>
        </a:p>
      </dgm:t>
    </dgm:pt>
    <dgm:pt modelId="{5D958776-C4D6-494F-9C07-B8934AAB748D}" type="sibTrans" cxnId="{5EA5713D-504A-43C5-8211-C0ECD0509E76}">
      <dgm:prSet/>
      <dgm:spPr/>
      <dgm:t>
        <a:bodyPr/>
        <a:lstStyle/>
        <a:p>
          <a:endParaRPr lang="en-US"/>
        </a:p>
      </dgm:t>
    </dgm:pt>
    <dgm:pt modelId="{B8E46BEF-807E-4614-9156-679D4A2D9E81}">
      <dgm:prSet phldrT="[Text]" custT="1"/>
      <dgm:spPr/>
      <dgm:t>
        <a:bodyPr/>
        <a:lstStyle/>
        <a:p>
          <a:r>
            <a:rPr lang="en-US" sz="1800"/>
            <a:t>Relevant</a:t>
          </a:r>
        </a:p>
      </dgm:t>
    </dgm:pt>
    <dgm:pt modelId="{465506C8-20B4-4A8A-BC2E-916A6D31F491}" type="parTrans" cxnId="{572899DF-3AD4-4F6F-8216-3D3CBD4EF5FB}">
      <dgm:prSet/>
      <dgm:spPr/>
      <dgm:t>
        <a:bodyPr/>
        <a:lstStyle/>
        <a:p>
          <a:endParaRPr lang="en-US"/>
        </a:p>
      </dgm:t>
    </dgm:pt>
    <dgm:pt modelId="{E1B6DDFC-1AE4-4C51-93A1-8AB15E173B34}" type="sibTrans" cxnId="{572899DF-3AD4-4F6F-8216-3D3CBD4EF5FB}">
      <dgm:prSet/>
      <dgm:spPr/>
      <dgm:t>
        <a:bodyPr/>
        <a:lstStyle/>
        <a:p>
          <a:endParaRPr lang="en-US"/>
        </a:p>
      </dgm:t>
    </dgm:pt>
    <dgm:pt modelId="{C6013D96-A738-4ADD-A6AA-C4B15386051F}">
      <dgm:prSet phldrT="[Text]" custT="1"/>
      <dgm:spPr/>
      <dgm:t>
        <a:bodyPr/>
        <a:lstStyle/>
        <a:p>
          <a:r>
            <a:rPr lang="en-US" sz="1800"/>
            <a:t>Time-bound</a:t>
          </a:r>
        </a:p>
      </dgm:t>
    </dgm:pt>
    <dgm:pt modelId="{9F18474B-2AF2-46E1-9611-B05D3EF703EF}" type="parTrans" cxnId="{CD5009ED-8D1F-496C-8E5F-65A52A74DA4C}">
      <dgm:prSet/>
      <dgm:spPr/>
      <dgm:t>
        <a:bodyPr/>
        <a:lstStyle/>
        <a:p>
          <a:endParaRPr lang="en-US"/>
        </a:p>
      </dgm:t>
    </dgm:pt>
    <dgm:pt modelId="{E3A0960E-2782-4F49-BB20-5406E0FA7ED9}" type="sibTrans" cxnId="{CD5009ED-8D1F-496C-8E5F-65A52A74DA4C}">
      <dgm:prSet/>
      <dgm:spPr/>
      <dgm:t>
        <a:bodyPr/>
        <a:lstStyle/>
        <a:p>
          <a:endParaRPr lang="en-US"/>
        </a:p>
      </dgm:t>
    </dgm:pt>
    <dgm:pt modelId="{675C1BD5-1D85-4349-81FB-A8BB4BEA8A65}">
      <dgm:prSet phldrT="[Text]" custT="1"/>
      <dgm:spPr/>
      <dgm:t>
        <a:bodyPr/>
        <a:lstStyle/>
        <a:p>
          <a:r>
            <a:rPr lang="en-US" sz="1800"/>
            <a:t>Inclusive</a:t>
          </a:r>
        </a:p>
      </dgm:t>
    </dgm:pt>
    <dgm:pt modelId="{E14E4230-2C21-421A-A2F2-4ABBB1858EAE}" type="parTrans" cxnId="{3E403608-CFCA-4859-A82B-4C4A60E56921}">
      <dgm:prSet/>
      <dgm:spPr/>
      <dgm:t>
        <a:bodyPr/>
        <a:lstStyle/>
        <a:p>
          <a:endParaRPr lang="en-US"/>
        </a:p>
      </dgm:t>
    </dgm:pt>
    <dgm:pt modelId="{6BF1099F-98FA-4147-A1CA-B2DBF96F57BC}" type="sibTrans" cxnId="{3E403608-CFCA-4859-A82B-4C4A60E56921}">
      <dgm:prSet/>
      <dgm:spPr/>
      <dgm:t>
        <a:bodyPr/>
        <a:lstStyle/>
        <a:p>
          <a:endParaRPr lang="en-US"/>
        </a:p>
      </dgm:t>
    </dgm:pt>
    <dgm:pt modelId="{5D19652D-3A93-4D62-88F3-49D117B2AA5A}">
      <dgm:prSet phldrT="[Text]" custT="1"/>
      <dgm:spPr/>
      <dgm:t>
        <a:bodyPr/>
        <a:lstStyle/>
        <a:p>
          <a:r>
            <a:rPr lang="en-US" sz="1800"/>
            <a:t>Equitable</a:t>
          </a:r>
        </a:p>
      </dgm:t>
    </dgm:pt>
    <dgm:pt modelId="{9A26F3DA-F916-4AC2-B8FA-61167FE34D59}" type="parTrans" cxnId="{086D1476-8780-434A-A911-218676B14B0A}">
      <dgm:prSet/>
      <dgm:spPr/>
      <dgm:t>
        <a:bodyPr/>
        <a:lstStyle/>
        <a:p>
          <a:endParaRPr lang="en-US"/>
        </a:p>
      </dgm:t>
    </dgm:pt>
    <dgm:pt modelId="{FF935527-139C-4F1E-AE6C-299436B3A932}" type="sibTrans" cxnId="{086D1476-8780-434A-A911-218676B14B0A}">
      <dgm:prSet/>
      <dgm:spPr/>
      <dgm:t>
        <a:bodyPr/>
        <a:lstStyle/>
        <a:p>
          <a:endParaRPr lang="en-US"/>
        </a:p>
      </dgm:t>
    </dgm:pt>
    <dgm:pt modelId="{7F3F1D56-18ED-4297-8CD4-951F18BE1B8E}">
      <dgm:prSet phldrT="[Text]" custT="1"/>
      <dgm:spPr>
        <a:solidFill>
          <a:srgbClr val="002060">
            <a:alpha val="90000"/>
          </a:srgbClr>
        </a:solidFill>
      </dgm:spPr>
      <dgm:t>
        <a:bodyPr/>
        <a:lstStyle/>
        <a:p>
          <a:r>
            <a:rPr lang="en-US" sz="1800" b="1">
              <a:solidFill>
                <a:schemeClr val="bg1"/>
              </a:solidFill>
              <a:latin typeface="Calibri"/>
            </a:rPr>
            <a:t>Attainable</a:t>
          </a:r>
          <a:endParaRPr lang="en-US" sz="1800" b="1">
            <a:solidFill>
              <a:schemeClr val="bg1"/>
            </a:solidFill>
          </a:endParaRPr>
        </a:p>
      </dgm:t>
    </dgm:pt>
    <dgm:pt modelId="{1170B86D-156E-4B43-A1B5-F12895527532}" type="parTrans" cxnId="{AA29BC53-7828-4E72-8358-92E7F164223F}">
      <dgm:prSet/>
      <dgm:spPr/>
      <dgm:t>
        <a:bodyPr/>
        <a:lstStyle/>
        <a:p>
          <a:endParaRPr lang="en-US"/>
        </a:p>
      </dgm:t>
    </dgm:pt>
    <dgm:pt modelId="{23D6AC4E-DE71-4F1A-8844-F61B01765635}" type="sibTrans" cxnId="{AA29BC53-7828-4E72-8358-92E7F164223F}">
      <dgm:prSet/>
      <dgm:spPr/>
      <dgm:t>
        <a:bodyPr/>
        <a:lstStyle/>
        <a:p>
          <a:endParaRPr lang="en-US"/>
        </a:p>
      </dgm:t>
    </dgm:pt>
    <dgm:pt modelId="{80A32B00-7D17-4FD1-9AA2-D77E93B732CD}" type="pres">
      <dgm:prSet presAssocID="{31682E32-8D6E-471E-AED4-92C443FCA1FF}" presName="compositeShape" presStyleCnt="0">
        <dgm:presLayoutVars>
          <dgm:dir/>
          <dgm:resizeHandles/>
        </dgm:presLayoutVars>
      </dgm:prSet>
      <dgm:spPr/>
    </dgm:pt>
    <dgm:pt modelId="{7A84A3E7-7461-4ACC-ADB8-DDF715637918}" type="pres">
      <dgm:prSet presAssocID="{31682E32-8D6E-471E-AED4-92C443FCA1FF}" presName="pyramid" presStyleLbl="node1" presStyleIdx="0" presStyleCnt="1"/>
      <dgm:spPr>
        <a:solidFill>
          <a:srgbClr val="002060"/>
        </a:solidFill>
      </dgm:spPr>
    </dgm:pt>
    <dgm:pt modelId="{5B5FB516-98AF-4BBD-90C4-928AD7EA60FA}" type="pres">
      <dgm:prSet presAssocID="{31682E32-8D6E-471E-AED4-92C443FCA1FF}" presName="theList" presStyleCnt="0"/>
      <dgm:spPr/>
    </dgm:pt>
    <dgm:pt modelId="{16688011-118D-4241-9127-20717E535464}" type="pres">
      <dgm:prSet presAssocID="{83F634EA-E9A8-4D3B-8B92-A1EF52D3E2EB}" presName="aNode" presStyleLbl="fgAcc1" presStyleIdx="0" presStyleCnt="7">
        <dgm:presLayoutVars>
          <dgm:bulletEnabled val="1"/>
        </dgm:presLayoutVars>
      </dgm:prSet>
      <dgm:spPr>
        <a:xfrm>
          <a:off x="1572515" y="296781"/>
          <a:ext cx="1927198" cy="301124"/>
        </a:xfrm>
        <a:prstGeom prst="roundRect">
          <a:avLst/>
        </a:prstGeom>
      </dgm:spPr>
    </dgm:pt>
    <dgm:pt modelId="{B165F470-DF65-44AD-88D9-A988CDDE2DAD}" type="pres">
      <dgm:prSet presAssocID="{83F634EA-E9A8-4D3B-8B92-A1EF52D3E2EB}" presName="aSpace" presStyleCnt="0"/>
      <dgm:spPr/>
    </dgm:pt>
    <dgm:pt modelId="{5DAD8646-904D-46D7-96E2-EF3F84FAA0CF}" type="pres">
      <dgm:prSet presAssocID="{461C9B55-2E8B-4A6D-B040-E1478F8B294B}" presName="aNode" presStyleLbl="fgAcc1" presStyleIdx="1" presStyleCnt="7">
        <dgm:presLayoutVars>
          <dgm:bulletEnabled val="1"/>
        </dgm:presLayoutVars>
      </dgm:prSet>
      <dgm:spPr/>
    </dgm:pt>
    <dgm:pt modelId="{E1F3B129-32B9-42D2-8489-F115174FD5BF}" type="pres">
      <dgm:prSet presAssocID="{461C9B55-2E8B-4A6D-B040-E1478F8B294B}" presName="aSpace" presStyleCnt="0"/>
      <dgm:spPr/>
    </dgm:pt>
    <dgm:pt modelId="{62C53CFA-82B9-4414-B90D-2AED475B446B}" type="pres">
      <dgm:prSet presAssocID="{7F3F1D56-18ED-4297-8CD4-951F18BE1B8E}" presName="aNode" presStyleLbl="fgAcc1" presStyleIdx="2" presStyleCnt="7">
        <dgm:presLayoutVars>
          <dgm:bulletEnabled val="1"/>
        </dgm:presLayoutVars>
      </dgm:prSet>
      <dgm:spPr/>
    </dgm:pt>
    <dgm:pt modelId="{459A5C9F-2DAA-4D62-B099-233FFA5EBB79}" type="pres">
      <dgm:prSet presAssocID="{7F3F1D56-18ED-4297-8CD4-951F18BE1B8E}" presName="aSpace" presStyleCnt="0"/>
      <dgm:spPr/>
    </dgm:pt>
    <dgm:pt modelId="{26439AAA-7238-48DC-A31C-A16086365356}" type="pres">
      <dgm:prSet presAssocID="{B8E46BEF-807E-4614-9156-679D4A2D9E81}" presName="aNode" presStyleLbl="fgAcc1" presStyleIdx="3" presStyleCnt="7">
        <dgm:presLayoutVars>
          <dgm:bulletEnabled val="1"/>
        </dgm:presLayoutVars>
      </dgm:prSet>
      <dgm:spPr/>
    </dgm:pt>
    <dgm:pt modelId="{2BE6E96E-19CB-4B02-87AB-78CDF8744423}" type="pres">
      <dgm:prSet presAssocID="{B8E46BEF-807E-4614-9156-679D4A2D9E81}" presName="aSpace" presStyleCnt="0"/>
      <dgm:spPr/>
    </dgm:pt>
    <dgm:pt modelId="{037C3542-DE64-41C1-815B-30C4ADB504E0}" type="pres">
      <dgm:prSet presAssocID="{C6013D96-A738-4ADD-A6AA-C4B15386051F}" presName="aNode" presStyleLbl="fgAcc1" presStyleIdx="4" presStyleCnt="7">
        <dgm:presLayoutVars>
          <dgm:bulletEnabled val="1"/>
        </dgm:presLayoutVars>
      </dgm:prSet>
      <dgm:spPr/>
    </dgm:pt>
    <dgm:pt modelId="{36E32219-99F5-4C13-8D84-977DF0DDF4B7}" type="pres">
      <dgm:prSet presAssocID="{C6013D96-A738-4ADD-A6AA-C4B15386051F}" presName="aSpace" presStyleCnt="0"/>
      <dgm:spPr/>
    </dgm:pt>
    <dgm:pt modelId="{D6381125-EA9D-4855-9FB3-26EB4F399134}" type="pres">
      <dgm:prSet presAssocID="{675C1BD5-1D85-4349-81FB-A8BB4BEA8A65}" presName="aNode" presStyleLbl="fgAcc1" presStyleIdx="5" presStyleCnt="7">
        <dgm:presLayoutVars>
          <dgm:bulletEnabled val="1"/>
        </dgm:presLayoutVars>
      </dgm:prSet>
      <dgm:spPr/>
    </dgm:pt>
    <dgm:pt modelId="{33187583-0911-4748-9BA7-CF0D78282B99}" type="pres">
      <dgm:prSet presAssocID="{675C1BD5-1D85-4349-81FB-A8BB4BEA8A65}" presName="aSpace" presStyleCnt="0"/>
      <dgm:spPr/>
    </dgm:pt>
    <dgm:pt modelId="{F83C9596-FE2A-4F84-B48C-34D1301FE4E6}" type="pres">
      <dgm:prSet presAssocID="{5D19652D-3A93-4D62-88F3-49D117B2AA5A}" presName="aNode" presStyleLbl="fgAcc1" presStyleIdx="6" presStyleCnt="7">
        <dgm:presLayoutVars>
          <dgm:bulletEnabled val="1"/>
        </dgm:presLayoutVars>
      </dgm:prSet>
      <dgm:spPr/>
    </dgm:pt>
    <dgm:pt modelId="{1995FBF5-AF4E-4F88-955E-4AED79BB43BD}" type="pres">
      <dgm:prSet presAssocID="{5D19652D-3A93-4D62-88F3-49D117B2AA5A}" presName="aSpace" presStyleCnt="0"/>
      <dgm:spPr/>
    </dgm:pt>
  </dgm:ptLst>
  <dgm:cxnLst>
    <dgm:cxn modelId="{3E403608-CFCA-4859-A82B-4C4A60E56921}" srcId="{31682E32-8D6E-471E-AED4-92C443FCA1FF}" destId="{675C1BD5-1D85-4349-81FB-A8BB4BEA8A65}" srcOrd="5" destOrd="0" parTransId="{E14E4230-2C21-421A-A2F2-4ABBB1858EAE}" sibTransId="{6BF1099F-98FA-4147-A1CA-B2DBF96F57BC}"/>
    <dgm:cxn modelId="{9D79D60B-070A-401B-9C07-6A1DEAEB2349}" type="presOf" srcId="{31682E32-8D6E-471E-AED4-92C443FCA1FF}" destId="{80A32B00-7D17-4FD1-9AA2-D77E93B732CD}" srcOrd="0" destOrd="0" presId="urn:microsoft.com/office/officeart/2005/8/layout/pyramid2"/>
    <dgm:cxn modelId="{796F0623-7F46-4AB7-A28F-67FB32A79388}" type="presOf" srcId="{83F634EA-E9A8-4D3B-8B92-A1EF52D3E2EB}" destId="{16688011-118D-4241-9127-20717E535464}" srcOrd="0" destOrd="0" presId="urn:microsoft.com/office/officeart/2005/8/layout/pyramid2"/>
    <dgm:cxn modelId="{EF4A0A2F-1A55-4542-9AF0-A8695CA6ED3B}" type="presOf" srcId="{C6013D96-A738-4ADD-A6AA-C4B15386051F}" destId="{037C3542-DE64-41C1-815B-30C4ADB504E0}" srcOrd="0" destOrd="0" presId="urn:microsoft.com/office/officeart/2005/8/layout/pyramid2"/>
    <dgm:cxn modelId="{5EA5713D-504A-43C5-8211-C0ECD0509E76}" srcId="{31682E32-8D6E-471E-AED4-92C443FCA1FF}" destId="{461C9B55-2E8B-4A6D-B040-E1478F8B294B}" srcOrd="1" destOrd="0" parTransId="{F1428FA8-6CE2-498B-8164-2C28E0D9C779}" sibTransId="{5D958776-C4D6-494F-9C07-B8934AAB748D}"/>
    <dgm:cxn modelId="{4F3D3443-414F-41BF-A278-50F04B5D988C}" type="presOf" srcId="{B8E46BEF-807E-4614-9156-679D4A2D9E81}" destId="{26439AAA-7238-48DC-A31C-A16086365356}" srcOrd="0" destOrd="0" presId="urn:microsoft.com/office/officeart/2005/8/layout/pyramid2"/>
    <dgm:cxn modelId="{AA29BC53-7828-4E72-8358-92E7F164223F}" srcId="{31682E32-8D6E-471E-AED4-92C443FCA1FF}" destId="{7F3F1D56-18ED-4297-8CD4-951F18BE1B8E}" srcOrd="2" destOrd="0" parTransId="{1170B86D-156E-4B43-A1B5-F12895527532}" sibTransId="{23D6AC4E-DE71-4F1A-8844-F61B01765635}"/>
    <dgm:cxn modelId="{086D1476-8780-434A-A911-218676B14B0A}" srcId="{31682E32-8D6E-471E-AED4-92C443FCA1FF}" destId="{5D19652D-3A93-4D62-88F3-49D117B2AA5A}" srcOrd="6" destOrd="0" parTransId="{9A26F3DA-F916-4AC2-B8FA-61167FE34D59}" sibTransId="{FF935527-139C-4F1E-AE6C-299436B3A932}"/>
    <dgm:cxn modelId="{450C6794-935E-4A20-B4A8-CCC30D815BF2}" type="presOf" srcId="{5D19652D-3A93-4D62-88F3-49D117B2AA5A}" destId="{F83C9596-FE2A-4F84-B48C-34D1301FE4E6}" srcOrd="0" destOrd="0" presId="urn:microsoft.com/office/officeart/2005/8/layout/pyramid2"/>
    <dgm:cxn modelId="{B11709D9-5516-476A-B086-DA13A6E1CA7D}" type="presOf" srcId="{7F3F1D56-18ED-4297-8CD4-951F18BE1B8E}" destId="{62C53CFA-82B9-4414-B90D-2AED475B446B}" srcOrd="0" destOrd="0" presId="urn:microsoft.com/office/officeart/2005/8/layout/pyramid2"/>
    <dgm:cxn modelId="{572899DF-3AD4-4F6F-8216-3D3CBD4EF5FB}" srcId="{31682E32-8D6E-471E-AED4-92C443FCA1FF}" destId="{B8E46BEF-807E-4614-9156-679D4A2D9E81}" srcOrd="3" destOrd="0" parTransId="{465506C8-20B4-4A8A-BC2E-916A6D31F491}" sibTransId="{E1B6DDFC-1AE4-4C51-93A1-8AB15E173B34}"/>
    <dgm:cxn modelId="{EA8C34EA-0F0E-4AFB-BFA8-403C2A023E09}" srcId="{31682E32-8D6E-471E-AED4-92C443FCA1FF}" destId="{83F634EA-E9A8-4D3B-8B92-A1EF52D3E2EB}" srcOrd="0" destOrd="0" parTransId="{BFFEB0B6-3590-4611-80BE-72AF49366487}" sibTransId="{CD64D149-006D-4B59-9FD5-725B580392C3}"/>
    <dgm:cxn modelId="{CD5009ED-8D1F-496C-8E5F-65A52A74DA4C}" srcId="{31682E32-8D6E-471E-AED4-92C443FCA1FF}" destId="{C6013D96-A738-4ADD-A6AA-C4B15386051F}" srcOrd="4" destOrd="0" parTransId="{9F18474B-2AF2-46E1-9611-B05D3EF703EF}" sibTransId="{E3A0960E-2782-4F49-BB20-5406E0FA7ED9}"/>
    <dgm:cxn modelId="{54ECE1F3-B3CF-4888-B130-8A7AD9074D0E}" type="presOf" srcId="{461C9B55-2E8B-4A6D-B040-E1478F8B294B}" destId="{5DAD8646-904D-46D7-96E2-EF3F84FAA0CF}" srcOrd="0" destOrd="0" presId="urn:microsoft.com/office/officeart/2005/8/layout/pyramid2"/>
    <dgm:cxn modelId="{C5A944F5-161D-49B8-AB26-FB14D01C4704}" type="presOf" srcId="{675C1BD5-1D85-4349-81FB-A8BB4BEA8A65}" destId="{D6381125-EA9D-4855-9FB3-26EB4F399134}" srcOrd="0" destOrd="0" presId="urn:microsoft.com/office/officeart/2005/8/layout/pyramid2"/>
    <dgm:cxn modelId="{E32A7255-9B48-4F2B-864F-02A6A77E87A6}" type="presParOf" srcId="{80A32B00-7D17-4FD1-9AA2-D77E93B732CD}" destId="{7A84A3E7-7461-4ACC-ADB8-DDF715637918}" srcOrd="0" destOrd="0" presId="urn:microsoft.com/office/officeart/2005/8/layout/pyramid2"/>
    <dgm:cxn modelId="{51C68E67-646C-42D4-A2C5-5D0995F49967}" type="presParOf" srcId="{80A32B00-7D17-4FD1-9AA2-D77E93B732CD}" destId="{5B5FB516-98AF-4BBD-90C4-928AD7EA60FA}" srcOrd="1" destOrd="0" presId="urn:microsoft.com/office/officeart/2005/8/layout/pyramid2"/>
    <dgm:cxn modelId="{B7917A26-52C3-4710-AF8F-6F805285AB97}" type="presParOf" srcId="{5B5FB516-98AF-4BBD-90C4-928AD7EA60FA}" destId="{16688011-118D-4241-9127-20717E535464}" srcOrd="0" destOrd="0" presId="urn:microsoft.com/office/officeart/2005/8/layout/pyramid2"/>
    <dgm:cxn modelId="{4A10A5A0-A0A8-486D-BFE8-9985603F388F}" type="presParOf" srcId="{5B5FB516-98AF-4BBD-90C4-928AD7EA60FA}" destId="{B165F470-DF65-44AD-88D9-A988CDDE2DAD}" srcOrd="1" destOrd="0" presId="urn:microsoft.com/office/officeart/2005/8/layout/pyramid2"/>
    <dgm:cxn modelId="{9C3E01C1-1C30-4B6C-A1CD-A59A8ED2106E}" type="presParOf" srcId="{5B5FB516-98AF-4BBD-90C4-928AD7EA60FA}" destId="{5DAD8646-904D-46D7-96E2-EF3F84FAA0CF}" srcOrd="2" destOrd="0" presId="urn:microsoft.com/office/officeart/2005/8/layout/pyramid2"/>
    <dgm:cxn modelId="{9212294A-692F-419B-AE75-FAE62B3A8DC3}" type="presParOf" srcId="{5B5FB516-98AF-4BBD-90C4-928AD7EA60FA}" destId="{E1F3B129-32B9-42D2-8489-F115174FD5BF}" srcOrd="3" destOrd="0" presId="urn:microsoft.com/office/officeart/2005/8/layout/pyramid2"/>
    <dgm:cxn modelId="{74800FE2-4780-4077-BC95-C55C6F267BD5}" type="presParOf" srcId="{5B5FB516-98AF-4BBD-90C4-928AD7EA60FA}" destId="{62C53CFA-82B9-4414-B90D-2AED475B446B}" srcOrd="4" destOrd="0" presId="urn:microsoft.com/office/officeart/2005/8/layout/pyramid2"/>
    <dgm:cxn modelId="{E01FE636-CD99-422D-A488-9EA935357488}" type="presParOf" srcId="{5B5FB516-98AF-4BBD-90C4-928AD7EA60FA}" destId="{459A5C9F-2DAA-4D62-B099-233FFA5EBB79}" srcOrd="5" destOrd="0" presId="urn:microsoft.com/office/officeart/2005/8/layout/pyramid2"/>
    <dgm:cxn modelId="{2EDE166A-235A-4795-B904-ADC0F16F56F2}" type="presParOf" srcId="{5B5FB516-98AF-4BBD-90C4-928AD7EA60FA}" destId="{26439AAA-7238-48DC-A31C-A16086365356}" srcOrd="6" destOrd="0" presId="urn:microsoft.com/office/officeart/2005/8/layout/pyramid2"/>
    <dgm:cxn modelId="{42A0FA60-43E3-4B89-8F42-98C6EA8B1365}" type="presParOf" srcId="{5B5FB516-98AF-4BBD-90C4-928AD7EA60FA}" destId="{2BE6E96E-19CB-4B02-87AB-78CDF8744423}" srcOrd="7" destOrd="0" presId="urn:microsoft.com/office/officeart/2005/8/layout/pyramid2"/>
    <dgm:cxn modelId="{65BA00B6-EF09-4B66-89FA-F0D69082F717}" type="presParOf" srcId="{5B5FB516-98AF-4BBD-90C4-928AD7EA60FA}" destId="{037C3542-DE64-41C1-815B-30C4ADB504E0}" srcOrd="8" destOrd="0" presId="urn:microsoft.com/office/officeart/2005/8/layout/pyramid2"/>
    <dgm:cxn modelId="{DEFB376A-9C81-4A51-AB4F-C52957CF8632}" type="presParOf" srcId="{5B5FB516-98AF-4BBD-90C4-928AD7EA60FA}" destId="{36E32219-99F5-4C13-8D84-977DF0DDF4B7}" srcOrd="9" destOrd="0" presId="urn:microsoft.com/office/officeart/2005/8/layout/pyramid2"/>
    <dgm:cxn modelId="{5493EED0-756C-4ED2-BD7E-06E8A035FA33}" type="presParOf" srcId="{5B5FB516-98AF-4BBD-90C4-928AD7EA60FA}" destId="{D6381125-EA9D-4855-9FB3-26EB4F399134}" srcOrd="10" destOrd="0" presId="urn:microsoft.com/office/officeart/2005/8/layout/pyramid2"/>
    <dgm:cxn modelId="{0C5B0B22-DD57-4E22-9546-486804F03369}" type="presParOf" srcId="{5B5FB516-98AF-4BBD-90C4-928AD7EA60FA}" destId="{33187583-0911-4748-9BA7-CF0D78282B99}" srcOrd="11" destOrd="0" presId="urn:microsoft.com/office/officeart/2005/8/layout/pyramid2"/>
    <dgm:cxn modelId="{4C49D09B-A5FB-48F9-99CD-C5AC2A423F63}" type="presParOf" srcId="{5B5FB516-98AF-4BBD-90C4-928AD7EA60FA}" destId="{F83C9596-FE2A-4F84-B48C-34D1301FE4E6}" srcOrd="12" destOrd="0" presId="urn:microsoft.com/office/officeart/2005/8/layout/pyramid2"/>
    <dgm:cxn modelId="{E994295E-EFB0-4542-A26F-84867BDD288F}" type="presParOf" srcId="{5B5FB516-98AF-4BBD-90C4-928AD7EA60FA}" destId="{1995FBF5-AF4E-4F88-955E-4AED79BB43BD}"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82E32-8D6E-471E-AED4-92C443FCA1F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3F634EA-E9A8-4D3B-8B92-A1EF52D3E2EB}">
      <dgm:prSet phldrT="[Text]" custT="1"/>
      <dgm:spPr>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gm:spPr>
      <dgm:t>
        <a:bodyPr spcFirstLastPara="0" vert="horz" wrap="square" lIns="68580" tIns="68580" rIns="68580" bIns="68580" numCol="1" spcCol="1270" anchor="ctr" anchorCtr="0"/>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gm:t>
    </dgm:pt>
    <dgm:pt modelId="{BFFEB0B6-3590-4611-80BE-72AF49366487}" type="parTrans" cxnId="{EA8C34EA-0F0E-4AFB-BFA8-403C2A023E09}">
      <dgm:prSet/>
      <dgm:spPr/>
      <dgm:t>
        <a:bodyPr/>
        <a:lstStyle/>
        <a:p>
          <a:endParaRPr lang="en-US"/>
        </a:p>
      </dgm:t>
    </dgm:pt>
    <dgm:pt modelId="{CD64D149-006D-4B59-9FD5-725B580392C3}" type="sibTrans" cxnId="{EA8C34EA-0F0E-4AFB-BFA8-403C2A023E09}">
      <dgm:prSet/>
      <dgm:spPr/>
      <dgm:t>
        <a:bodyPr/>
        <a:lstStyle/>
        <a:p>
          <a:endParaRPr lang="en-US"/>
        </a:p>
      </dgm:t>
    </dgm:pt>
    <dgm:pt modelId="{461C9B55-2E8B-4A6D-B040-E1478F8B294B}">
      <dgm:prSet phldrT="[Text]" custT="1"/>
      <dgm:spPr/>
      <dgm:t>
        <a:bodyPr/>
        <a:lstStyle/>
        <a:p>
          <a:r>
            <a:rPr lang="en-US" sz="1800"/>
            <a:t>Measurable</a:t>
          </a:r>
        </a:p>
      </dgm:t>
    </dgm:pt>
    <dgm:pt modelId="{F1428FA8-6CE2-498B-8164-2C28E0D9C779}" type="parTrans" cxnId="{5EA5713D-504A-43C5-8211-C0ECD0509E76}">
      <dgm:prSet/>
      <dgm:spPr/>
      <dgm:t>
        <a:bodyPr/>
        <a:lstStyle/>
        <a:p>
          <a:endParaRPr lang="en-US"/>
        </a:p>
      </dgm:t>
    </dgm:pt>
    <dgm:pt modelId="{5D958776-C4D6-494F-9C07-B8934AAB748D}" type="sibTrans" cxnId="{5EA5713D-504A-43C5-8211-C0ECD0509E76}">
      <dgm:prSet/>
      <dgm:spPr/>
      <dgm:t>
        <a:bodyPr/>
        <a:lstStyle/>
        <a:p>
          <a:endParaRPr lang="en-US"/>
        </a:p>
      </dgm:t>
    </dgm:pt>
    <dgm:pt modelId="{B8E46BEF-807E-4614-9156-679D4A2D9E81}">
      <dgm:prSet phldrT="[Text]" custT="1"/>
      <dgm:spPr>
        <a:solidFill>
          <a:srgbClr val="002060">
            <a:alpha val="90000"/>
          </a:srgbClr>
        </a:solidFill>
      </dgm:spPr>
      <dgm:t>
        <a:bodyPr/>
        <a:lstStyle/>
        <a:p>
          <a:r>
            <a:rPr lang="en-US" sz="1800" b="1">
              <a:solidFill>
                <a:schemeClr val="bg1"/>
              </a:solidFill>
            </a:rPr>
            <a:t>Relevant</a:t>
          </a:r>
        </a:p>
      </dgm:t>
    </dgm:pt>
    <dgm:pt modelId="{465506C8-20B4-4A8A-BC2E-916A6D31F491}" type="parTrans" cxnId="{572899DF-3AD4-4F6F-8216-3D3CBD4EF5FB}">
      <dgm:prSet/>
      <dgm:spPr/>
      <dgm:t>
        <a:bodyPr/>
        <a:lstStyle/>
        <a:p>
          <a:endParaRPr lang="en-US"/>
        </a:p>
      </dgm:t>
    </dgm:pt>
    <dgm:pt modelId="{E1B6DDFC-1AE4-4C51-93A1-8AB15E173B34}" type="sibTrans" cxnId="{572899DF-3AD4-4F6F-8216-3D3CBD4EF5FB}">
      <dgm:prSet/>
      <dgm:spPr/>
      <dgm:t>
        <a:bodyPr/>
        <a:lstStyle/>
        <a:p>
          <a:endParaRPr lang="en-US"/>
        </a:p>
      </dgm:t>
    </dgm:pt>
    <dgm:pt modelId="{C6013D96-A738-4ADD-A6AA-C4B15386051F}">
      <dgm:prSet phldrT="[Text]" custT="1"/>
      <dgm:spPr/>
      <dgm:t>
        <a:bodyPr/>
        <a:lstStyle/>
        <a:p>
          <a:r>
            <a:rPr lang="en-US" sz="1800"/>
            <a:t>Time-bound</a:t>
          </a:r>
        </a:p>
      </dgm:t>
    </dgm:pt>
    <dgm:pt modelId="{9F18474B-2AF2-46E1-9611-B05D3EF703EF}" type="parTrans" cxnId="{CD5009ED-8D1F-496C-8E5F-65A52A74DA4C}">
      <dgm:prSet/>
      <dgm:spPr/>
      <dgm:t>
        <a:bodyPr/>
        <a:lstStyle/>
        <a:p>
          <a:endParaRPr lang="en-US"/>
        </a:p>
      </dgm:t>
    </dgm:pt>
    <dgm:pt modelId="{E3A0960E-2782-4F49-BB20-5406E0FA7ED9}" type="sibTrans" cxnId="{CD5009ED-8D1F-496C-8E5F-65A52A74DA4C}">
      <dgm:prSet/>
      <dgm:spPr/>
      <dgm:t>
        <a:bodyPr/>
        <a:lstStyle/>
        <a:p>
          <a:endParaRPr lang="en-US"/>
        </a:p>
      </dgm:t>
    </dgm:pt>
    <dgm:pt modelId="{675C1BD5-1D85-4349-81FB-A8BB4BEA8A65}">
      <dgm:prSet phldrT="[Text]" custT="1"/>
      <dgm:spPr/>
      <dgm:t>
        <a:bodyPr/>
        <a:lstStyle/>
        <a:p>
          <a:r>
            <a:rPr lang="en-US" sz="1800"/>
            <a:t>Inclusive</a:t>
          </a:r>
        </a:p>
      </dgm:t>
    </dgm:pt>
    <dgm:pt modelId="{E14E4230-2C21-421A-A2F2-4ABBB1858EAE}" type="parTrans" cxnId="{3E403608-CFCA-4859-A82B-4C4A60E56921}">
      <dgm:prSet/>
      <dgm:spPr/>
      <dgm:t>
        <a:bodyPr/>
        <a:lstStyle/>
        <a:p>
          <a:endParaRPr lang="en-US"/>
        </a:p>
      </dgm:t>
    </dgm:pt>
    <dgm:pt modelId="{6BF1099F-98FA-4147-A1CA-B2DBF96F57BC}" type="sibTrans" cxnId="{3E403608-CFCA-4859-A82B-4C4A60E56921}">
      <dgm:prSet/>
      <dgm:spPr/>
      <dgm:t>
        <a:bodyPr/>
        <a:lstStyle/>
        <a:p>
          <a:endParaRPr lang="en-US"/>
        </a:p>
      </dgm:t>
    </dgm:pt>
    <dgm:pt modelId="{5D19652D-3A93-4D62-88F3-49D117B2AA5A}">
      <dgm:prSet phldrT="[Text]" custT="1"/>
      <dgm:spPr/>
      <dgm:t>
        <a:bodyPr/>
        <a:lstStyle/>
        <a:p>
          <a:r>
            <a:rPr lang="en-US" sz="1800"/>
            <a:t>Equitable</a:t>
          </a:r>
        </a:p>
      </dgm:t>
    </dgm:pt>
    <dgm:pt modelId="{9A26F3DA-F916-4AC2-B8FA-61167FE34D59}" type="parTrans" cxnId="{086D1476-8780-434A-A911-218676B14B0A}">
      <dgm:prSet/>
      <dgm:spPr/>
      <dgm:t>
        <a:bodyPr/>
        <a:lstStyle/>
        <a:p>
          <a:endParaRPr lang="en-US"/>
        </a:p>
      </dgm:t>
    </dgm:pt>
    <dgm:pt modelId="{FF935527-139C-4F1E-AE6C-299436B3A932}" type="sibTrans" cxnId="{086D1476-8780-434A-A911-218676B14B0A}">
      <dgm:prSet/>
      <dgm:spPr/>
      <dgm:t>
        <a:bodyPr/>
        <a:lstStyle/>
        <a:p>
          <a:endParaRPr lang="en-US"/>
        </a:p>
      </dgm:t>
    </dgm:pt>
    <dgm:pt modelId="{7F3F1D56-18ED-4297-8CD4-951F18BE1B8E}">
      <dgm:prSet phldrT="[Text]" custT="1"/>
      <dgm:spPr/>
      <dgm:t>
        <a:bodyPr/>
        <a:lstStyle/>
        <a:p>
          <a:r>
            <a:rPr lang="en-US" sz="1800">
              <a:latin typeface="Calibri"/>
            </a:rPr>
            <a:t>Attainable</a:t>
          </a:r>
          <a:endParaRPr lang="en-US" sz="1800"/>
        </a:p>
      </dgm:t>
    </dgm:pt>
    <dgm:pt modelId="{1170B86D-156E-4B43-A1B5-F12895527532}" type="parTrans" cxnId="{AA29BC53-7828-4E72-8358-92E7F164223F}">
      <dgm:prSet/>
      <dgm:spPr/>
      <dgm:t>
        <a:bodyPr/>
        <a:lstStyle/>
        <a:p>
          <a:endParaRPr lang="en-US"/>
        </a:p>
      </dgm:t>
    </dgm:pt>
    <dgm:pt modelId="{23D6AC4E-DE71-4F1A-8844-F61B01765635}" type="sibTrans" cxnId="{AA29BC53-7828-4E72-8358-92E7F164223F}">
      <dgm:prSet/>
      <dgm:spPr/>
      <dgm:t>
        <a:bodyPr/>
        <a:lstStyle/>
        <a:p>
          <a:endParaRPr lang="en-US"/>
        </a:p>
      </dgm:t>
    </dgm:pt>
    <dgm:pt modelId="{80A32B00-7D17-4FD1-9AA2-D77E93B732CD}" type="pres">
      <dgm:prSet presAssocID="{31682E32-8D6E-471E-AED4-92C443FCA1FF}" presName="compositeShape" presStyleCnt="0">
        <dgm:presLayoutVars>
          <dgm:dir/>
          <dgm:resizeHandles/>
        </dgm:presLayoutVars>
      </dgm:prSet>
      <dgm:spPr/>
    </dgm:pt>
    <dgm:pt modelId="{7A84A3E7-7461-4ACC-ADB8-DDF715637918}" type="pres">
      <dgm:prSet presAssocID="{31682E32-8D6E-471E-AED4-92C443FCA1FF}" presName="pyramid" presStyleLbl="node1" presStyleIdx="0" presStyleCnt="1"/>
      <dgm:spPr>
        <a:solidFill>
          <a:srgbClr val="002060"/>
        </a:solidFill>
      </dgm:spPr>
    </dgm:pt>
    <dgm:pt modelId="{5B5FB516-98AF-4BBD-90C4-928AD7EA60FA}" type="pres">
      <dgm:prSet presAssocID="{31682E32-8D6E-471E-AED4-92C443FCA1FF}" presName="theList" presStyleCnt="0"/>
      <dgm:spPr/>
    </dgm:pt>
    <dgm:pt modelId="{16688011-118D-4241-9127-20717E535464}" type="pres">
      <dgm:prSet presAssocID="{83F634EA-E9A8-4D3B-8B92-A1EF52D3E2EB}" presName="aNode" presStyleLbl="fgAcc1" presStyleIdx="0" presStyleCnt="7">
        <dgm:presLayoutVars>
          <dgm:bulletEnabled val="1"/>
        </dgm:presLayoutVars>
      </dgm:prSet>
      <dgm:spPr>
        <a:xfrm>
          <a:off x="1572515" y="296781"/>
          <a:ext cx="1927198" cy="301124"/>
        </a:xfrm>
        <a:prstGeom prst="roundRect">
          <a:avLst/>
        </a:prstGeom>
      </dgm:spPr>
    </dgm:pt>
    <dgm:pt modelId="{B165F470-DF65-44AD-88D9-A988CDDE2DAD}" type="pres">
      <dgm:prSet presAssocID="{83F634EA-E9A8-4D3B-8B92-A1EF52D3E2EB}" presName="aSpace" presStyleCnt="0"/>
      <dgm:spPr/>
    </dgm:pt>
    <dgm:pt modelId="{5DAD8646-904D-46D7-96E2-EF3F84FAA0CF}" type="pres">
      <dgm:prSet presAssocID="{461C9B55-2E8B-4A6D-B040-E1478F8B294B}" presName="aNode" presStyleLbl="fgAcc1" presStyleIdx="1" presStyleCnt="7">
        <dgm:presLayoutVars>
          <dgm:bulletEnabled val="1"/>
        </dgm:presLayoutVars>
      </dgm:prSet>
      <dgm:spPr/>
    </dgm:pt>
    <dgm:pt modelId="{E1F3B129-32B9-42D2-8489-F115174FD5BF}" type="pres">
      <dgm:prSet presAssocID="{461C9B55-2E8B-4A6D-B040-E1478F8B294B}" presName="aSpace" presStyleCnt="0"/>
      <dgm:spPr/>
    </dgm:pt>
    <dgm:pt modelId="{62C53CFA-82B9-4414-B90D-2AED475B446B}" type="pres">
      <dgm:prSet presAssocID="{7F3F1D56-18ED-4297-8CD4-951F18BE1B8E}" presName="aNode" presStyleLbl="fgAcc1" presStyleIdx="2" presStyleCnt="7">
        <dgm:presLayoutVars>
          <dgm:bulletEnabled val="1"/>
        </dgm:presLayoutVars>
      </dgm:prSet>
      <dgm:spPr/>
    </dgm:pt>
    <dgm:pt modelId="{459A5C9F-2DAA-4D62-B099-233FFA5EBB79}" type="pres">
      <dgm:prSet presAssocID="{7F3F1D56-18ED-4297-8CD4-951F18BE1B8E}" presName="aSpace" presStyleCnt="0"/>
      <dgm:spPr/>
    </dgm:pt>
    <dgm:pt modelId="{26439AAA-7238-48DC-A31C-A16086365356}" type="pres">
      <dgm:prSet presAssocID="{B8E46BEF-807E-4614-9156-679D4A2D9E81}" presName="aNode" presStyleLbl="fgAcc1" presStyleIdx="3" presStyleCnt="7">
        <dgm:presLayoutVars>
          <dgm:bulletEnabled val="1"/>
        </dgm:presLayoutVars>
      </dgm:prSet>
      <dgm:spPr/>
    </dgm:pt>
    <dgm:pt modelId="{2BE6E96E-19CB-4B02-87AB-78CDF8744423}" type="pres">
      <dgm:prSet presAssocID="{B8E46BEF-807E-4614-9156-679D4A2D9E81}" presName="aSpace" presStyleCnt="0"/>
      <dgm:spPr/>
    </dgm:pt>
    <dgm:pt modelId="{037C3542-DE64-41C1-815B-30C4ADB504E0}" type="pres">
      <dgm:prSet presAssocID="{C6013D96-A738-4ADD-A6AA-C4B15386051F}" presName="aNode" presStyleLbl="fgAcc1" presStyleIdx="4" presStyleCnt="7">
        <dgm:presLayoutVars>
          <dgm:bulletEnabled val="1"/>
        </dgm:presLayoutVars>
      </dgm:prSet>
      <dgm:spPr/>
    </dgm:pt>
    <dgm:pt modelId="{36E32219-99F5-4C13-8D84-977DF0DDF4B7}" type="pres">
      <dgm:prSet presAssocID="{C6013D96-A738-4ADD-A6AA-C4B15386051F}" presName="aSpace" presStyleCnt="0"/>
      <dgm:spPr/>
    </dgm:pt>
    <dgm:pt modelId="{D6381125-EA9D-4855-9FB3-26EB4F399134}" type="pres">
      <dgm:prSet presAssocID="{675C1BD5-1D85-4349-81FB-A8BB4BEA8A65}" presName="aNode" presStyleLbl="fgAcc1" presStyleIdx="5" presStyleCnt="7">
        <dgm:presLayoutVars>
          <dgm:bulletEnabled val="1"/>
        </dgm:presLayoutVars>
      </dgm:prSet>
      <dgm:spPr/>
    </dgm:pt>
    <dgm:pt modelId="{33187583-0911-4748-9BA7-CF0D78282B99}" type="pres">
      <dgm:prSet presAssocID="{675C1BD5-1D85-4349-81FB-A8BB4BEA8A65}" presName="aSpace" presStyleCnt="0"/>
      <dgm:spPr/>
    </dgm:pt>
    <dgm:pt modelId="{F83C9596-FE2A-4F84-B48C-34D1301FE4E6}" type="pres">
      <dgm:prSet presAssocID="{5D19652D-3A93-4D62-88F3-49D117B2AA5A}" presName="aNode" presStyleLbl="fgAcc1" presStyleIdx="6" presStyleCnt="7">
        <dgm:presLayoutVars>
          <dgm:bulletEnabled val="1"/>
        </dgm:presLayoutVars>
      </dgm:prSet>
      <dgm:spPr/>
    </dgm:pt>
    <dgm:pt modelId="{1995FBF5-AF4E-4F88-955E-4AED79BB43BD}" type="pres">
      <dgm:prSet presAssocID="{5D19652D-3A93-4D62-88F3-49D117B2AA5A}" presName="aSpace" presStyleCnt="0"/>
      <dgm:spPr/>
    </dgm:pt>
  </dgm:ptLst>
  <dgm:cxnLst>
    <dgm:cxn modelId="{3E403608-CFCA-4859-A82B-4C4A60E56921}" srcId="{31682E32-8D6E-471E-AED4-92C443FCA1FF}" destId="{675C1BD5-1D85-4349-81FB-A8BB4BEA8A65}" srcOrd="5" destOrd="0" parTransId="{E14E4230-2C21-421A-A2F2-4ABBB1858EAE}" sibTransId="{6BF1099F-98FA-4147-A1CA-B2DBF96F57BC}"/>
    <dgm:cxn modelId="{9D79D60B-070A-401B-9C07-6A1DEAEB2349}" type="presOf" srcId="{31682E32-8D6E-471E-AED4-92C443FCA1FF}" destId="{80A32B00-7D17-4FD1-9AA2-D77E93B732CD}" srcOrd="0" destOrd="0" presId="urn:microsoft.com/office/officeart/2005/8/layout/pyramid2"/>
    <dgm:cxn modelId="{796F0623-7F46-4AB7-A28F-67FB32A79388}" type="presOf" srcId="{83F634EA-E9A8-4D3B-8B92-A1EF52D3E2EB}" destId="{16688011-118D-4241-9127-20717E535464}" srcOrd="0" destOrd="0" presId="urn:microsoft.com/office/officeart/2005/8/layout/pyramid2"/>
    <dgm:cxn modelId="{EF4A0A2F-1A55-4542-9AF0-A8695CA6ED3B}" type="presOf" srcId="{C6013D96-A738-4ADD-A6AA-C4B15386051F}" destId="{037C3542-DE64-41C1-815B-30C4ADB504E0}" srcOrd="0" destOrd="0" presId="urn:microsoft.com/office/officeart/2005/8/layout/pyramid2"/>
    <dgm:cxn modelId="{5EA5713D-504A-43C5-8211-C0ECD0509E76}" srcId="{31682E32-8D6E-471E-AED4-92C443FCA1FF}" destId="{461C9B55-2E8B-4A6D-B040-E1478F8B294B}" srcOrd="1" destOrd="0" parTransId="{F1428FA8-6CE2-498B-8164-2C28E0D9C779}" sibTransId="{5D958776-C4D6-494F-9C07-B8934AAB748D}"/>
    <dgm:cxn modelId="{4F3D3443-414F-41BF-A278-50F04B5D988C}" type="presOf" srcId="{B8E46BEF-807E-4614-9156-679D4A2D9E81}" destId="{26439AAA-7238-48DC-A31C-A16086365356}" srcOrd="0" destOrd="0" presId="urn:microsoft.com/office/officeart/2005/8/layout/pyramid2"/>
    <dgm:cxn modelId="{AA29BC53-7828-4E72-8358-92E7F164223F}" srcId="{31682E32-8D6E-471E-AED4-92C443FCA1FF}" destId="{7F3F1D56-18ED-4297-8CD4-951F18BE1B8E}" srcOrd="2" destOrd="0" parTransId="{1170B86D-156E-4B43-A1B5-F12895527532}" sibTransId="{23D6AC4E-DE71-4F1A-8844-F61B01765635}"/>
    <dgm:cxn modelId="{086D1476-8780-434A-A911-218676B14B0A}" srcId="{31682E32-8D6E-471E-AED4-92C443FCA1FF}" destId="{5D19652D-3A93-4D62-88F3-49D117B2AA5A}" srcOrd="6" destOrd="0" parTransId="{9A26F3DA-F916-4AC2-B8FA-61167FE34D59}" sibTransId="{FF935527-139C-4F1E-AE6C-299436B3A932}"/>
    <dgm:cxn modelId="{450C6794-935E-4A20-B4A8-CCC30D815BF2}" type="presOf" srcId="{5D19652D-3A93-4D62-88F3-49D117B2AA5A}" destId="{F83C9596-FE2A-4F84-B48C-34D1301FE4E6}" srcOrd="0" destOrd="0" presId="urn:microsoft.com/office/officeart/2005/8/layout/pyramid2"/>
    <dgm:cxn modelId="{B11709D9-5516-476A-B086-DA13A6E1CA7D}" type="presOf" srcId="{7F3F1D56-18ED-4297-8CD4-951F18BE1B8E}" destId="{62C53CFA-82B9-4414-B90D-2AED475B446B}" srcOrd="0" destOrd="0" presId="urn:microsoft.com/office/officeart/2005/8/layout/pyramid2"/>
    <dgm:cxn modelId="{572899DF-3AD4-4F6F-8216-3D3CBD4EF5FB}" srcId="{31682E32-8D6E-471E-AED4-92C443FCA1FF}" destId="{B8E46BEF-807E-4614-9156-679D4A2D9E81}" srcOrd="3" destOrd="0" parTransId="{465506C8-20B4-4A8A-BC2E-916A6D31F491}" sibTransId="{E1B6DDFC-1AE4-4C51-93A1-8AB15E173B34}"/>
    <dgm:cxn modelId="{EA8C34EA-0F0E-4AFB-BFA8-403C2A023E09}" srcId="{31682E32-8D6E-471E-AED4-92C443FCA1FF}" destId="{83F634EA-E9A8-4D3B-8B92-A1EF52D3E2EB}" srcOrd="0" destOrd="0" parTransId="{BFFEB0B6-3590-4611-80BE-72AF49366487}" sibTransId="{CD64D149-006D-4B59-9FD5-725B580392C3}"/>
    <dgm:cxn modelId="{CD5009ED-8D1F-496C-8E5F-65A52A74DA4C}" srcId="{31682E32-8D6E-471E-AED4-92C443FCA1FF}" destId="{C6013D96-A738-4ADD-A6AA-C4B15386051F}" srcOrd="4" destOrd="0" parTransId="{9F18474B-2AF2-46E1-9611-B05D3EF703EF}" sibTransId="{E3A0960E-2782-4F49-BB20-5406E0FA7ED9}"/>
    <dgm:cxn modelId="{54ECE1F3-B3CF-4888-B130-8A7AD9074D0E}" type="presOf" srcId="{461C9B55-2E8B-4A6D-B040-E1478F8B294B}" destId="{5DAD8646-904D-46D7-96E2-EF3F84FAA0CF}" srcOrd="0" destOrd="0" presId="urn:microsoft.com/office/officeart/2005/8/layout/pyramid2"/>
    <dgm:cxn modelId="{C5A944F5-161D-49B8-AB26-FB14D01C4704}" type="presOf" srcId="{675C1BD5-1D85-4349-81FB-A8BB4BEA8A65}" destId="{D6381125-EA9D-4855-9FB3-26EB4F399134}" srcOrd="0" destOrd="0" presId="urn:microsoft.com/office/officeart/2005/8/layout/pyramid2"/>
    <dgm:cxn modelId="{E32A7255-9B48-4F2B-864F-02A6A77E87A6}" type="presParOf" srcId="{80A32B00-7D17-4FD1-9AA2-D77E93B732CD}" destId="{7A84A3E7-7461-4ACC-ADB8-DDF715637918}" srcOrd="0" destOrd="0" presId="urn:microsoft.com/office/officeart/2005/8/layout/pyramid2"/>
    <dgm:cxn modelId="{51C68E67-646C-42D4-A2C5-5D0995F49967}" type="presParOf" srcId="{80A32B00-7D17-4FD1-9AA2-D77E93B732CD}" destId="{5B5FB516-98AF-4BBD-90C4-928AD7EA60FA}" srcOrd="1" destOrd="0" presId="urn:microsoft.com/office/officeart/2005/8/layout/pyramid2"/>
    <dgm:cxn modelId="{B7917A26-52C3-4710-AF8F-6F805285AB97}" type="presParOf" srcId="{5B5FB516-98AF-4BBD-90C4-928AD7EA60FA}" destId="{16688011-118D-4241-9127-20717E535464}" srcOrd="0" destOrd="0" presId="urn:microsoft.com/office/officeart/2005/8/layout/pyramid2"/>
    <dgm:cxn modelId="{4A10A5A0-A0A8-486D-BFE8-9985603F388F}" type="presParOf" srcId="{5B5FB516-98AF-4BBD-90C4-928AD7EA60FA}" destId="{B165F470-DF65-44AD-88D9-A988CDDE2DAD}" srcOrd="1" destOrd="0" presId="urn:microsoft.com/office/officeart/2005/8/layout/pyramid2"/>
    <dgm:cxn modelId="{9C3E01C1-1C30-4B6C-A1CD-A59A8ED2106E}" type="presParOf" srcId="{5B5FB516-98AF-4BBD-90C4-928AD7EA60FA}" destId="{5DAD8646-904D-46D7-96E2-EF3F84FAA0CF}" srcOrd="2" destOrd="0" presId="urn:microsoft.com/office/officeart/2005/8/layout/pyramid2"/>
    <dgm:cxn modelId="{9212294A-692F-419B-AE75-FAE62B3A8DC3}" type="presParOf" srcId="{5B5FB516-98AF-4BBD-90C4-928AD7EA60FA}" destId="{E1F3B129-32B9-42D2-8489-F115174FD5BF}" srcOrd="3" destOrd="0" presId="urn:microsoft.com/office/officeart/2005/8/layout/pyramid2"/>
    <dgm:cxn modelId="{74800FE2-4780-4077-BC95-C55C6F267BD5}" type="presParOf" srcId="{5B5FB516-98AF-4BBD-90C4-928AD7EA60FA}" destId="{62C53CFA-82B9-4414-B90D-2AED475B446B}" srcOrd="4" destOrd="0" presId="urn:microsoft.com/office/officeart/2005/8/layout/pyramid2"/>
    <dgm:cxn modelId="{E01FE636-CD99-422D-A488-9EA935357488}" type="presParOf" srcId="{5B5FB516-98AF-4BBD-90C4-928AD7EA60FA}" destId="{459A5C9F-2DAA-4D62-B099-233FFA5EBB79}" srcOrd="5" destOrd="0" presId="urn:microsoft.com/office/officeart/2005/8/layout/pyramid2"/>
    <dgm:cxn modelId="{2EDE166A-235A-4795-B904-ADC0F16F56F2}" type="presParOf" srcId="{5B5FB516-98AF-4BBD-90C4-928AD7EA60FA}" destId="{26439AAA-7238-48DC-A31C-A16086365356}" srcOrd="6" destOrd="0" presId="urn:microsoft.com/office/officeart/2005/8/layout/pyramid2"/>
    <dgm:cxn modelId="{42A0FA60-43E3-4B89-8F42-98C6EA8B1365}" type="presParOf" srcId="{5B5FB516-98AF-4BBD-90C4-928AD7EA60FA}" destId="{2BE6E96E-19CB-4B02-87AB-78CDF8744423}" srcOrd="7" destOrd="0" presId="urn:microsoft.com/office/officeart/2005/8/layout/pyramid2"/>
    <dgm:cxn modelId="{65BA00B6-EF09-4B66-89FA-F0D69082F717}" type="presParOf" srcId="{5B5FB516-98AF-4BBD-90C4-928AD7EA60FA}" destId="{037C3542-DE64-41C1-815B-30C4ADB504E0}" srcOrd="8" destOrd="0" presId="urn:microsoft.com/office/officeart/2005/8/layout/pyramid2"/>
    <dgm:cxn modelId="{DEFB376A-9C81-4A51-AB4F-C52957CF8632}" type="presParOf" srcId="{5B5FB516-98AF-4BBD-90C4-928AD7EA60FA}" destId="{36E32219-99F5-4C13-8D84-977DF0DDF4B7}" srcOrd="9" destOrd="0" presId="urn:microsoft.com/office/officeart/2005/8/layout/pyramid2"/>
    <dgm:cxn modelId="{5493EED0-756C-4ED2-BD7E-06E8A035FA33}" type="presParOf" srcId="{5B5FB516-98AF-4BBD-90C4-928AD7EA60FA}" destId="{D6381125-EA9D-4855-9FB3-26EB4F399134}" srcOrd="10" destOrd="0" presId="urn:microsoft.com/office/officeart/2005/8/layout/pyramid2"/>
    <dgm:cxn modelId="{0C5B0B22-DD57-4E22-9546-486804F03369}" type="presParOf" srcId="{5B5FB516-98AF-4BBD-90C4-928AD7EA60FA}" destId="{33187583-0911-4748-9BA7-CF0D78282B99}" srcOrd="11" destOrd="0" presId="urn:microsoft.com/office/officeart/2005/8/layout/pyramid2"/>
    <dgm:cxn modelId="{4C49D09B-A5FB-48F9-99CD-C5AC2A423F63}" type="presParOf" srcId="{5B5FB516-98AF-4BBD-90C4-928AD7EA60FA}" destId="{F83C9596-FE2A-4F84-B48C-34D1301FE4E6}" srcOrd="12" destOrd="0" presId="urn:microsoft.com/office/officeart/2005/8/layout/pyramid2"/>
    <dgm:cxn modelId="{E994295E-EFB0-4542-A26F-84867BDD288F}" type="presParOf" srcId="{5B5FB516-98AF-4BBD-90C4-928AD7EA60FA}" destId="{1995FBF5-AF4E-4F88-955E-4AED79BB43BD}"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82E32-8D6E-471E-AED4-92C443FCA1F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3F634EA-E9A8-4D3B-8B92-A1EF52D3E2EB}">
      <dgm:prSet phldrT="[Text]" custT="1"/>
      <dgm:spPr>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gm:spPr>
      <dgm:t>
        <a:bodyPr spcFirstLastPara="0" vert="horz" wrap="square" lIns="68580" tIns="68580" rIns="68580" bIns="68580" numCol="1" spcCol="1270" anchor="ctr" anchorCtr="0"/>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gm:t>
    </dgm:pt>
    <dgm:pt modelId="{BFFEB0B6-3590-4611-80BE-72AF49366487}" type="parTrans" cxnId="{EA8C34EA-0F0E-4AFB-BFA8-403C2A023E09}">
      <dgm:prSet/>
      <dgm:spPr/>
      <dgm:t>
        <a:bodyPr/>
        <a:lstStyle/>
        <a:p>
          <a:endParaRPr lang="en-US"/>
        </a:p>
      </dgm:t>
    </dgm:pt>
    <dgm:pt modelId="{CD64D149-006D-4B59-9FD5-725B580392C3}" type="sibTrans" cxnId="{EA8C34EA-0F0E-4AFB-BFA8-403C2A023E09}">
      <dgm:prSet/>
      <dgm:spPr/>
      <dgm:t>
        <a:bodyPr/>
        <a:lstStyle/>
        <a:p>
          <a:endParaRPr lang="en-US"/>
        </a:p>
      </dgm:t>
    </dgm:pt>
    <dgm:pt modelId="{461C9B55-2E8B-4A6D-B040-E1478F8B294B}">
      <dgm:prSet phldrT="[Text]" custT="1"/>
      <dgm:spPr/>
      <dgm:t>
        <a:bodyPr/>
        <a:lstStyle/>
        <a:p>
          <a:r>
            <a:rPr lang="en-US" sz="1800"/>
            <a:t>Measurable</a:t>
          </a:r>
        </a:p>
      </dgm:t>
    </dgm:pt>
    <dgm:pt modelId="{F1428FA8-6CE2-498B-8164-2C28E0D9C779}" type="parTrans" cxnId="{5EA5713D-504A-43C5-8211-C0ECD0509E76}">
      <dgm:prSet/>
      <dgm:spPr/>
      <dgm:t>
        <a:bodyPr/>
        <a:lstStyle/>
        <a:p>
          <a:endParaRPr lang="en-US"/>
        </a:p>
      </dgm:t>
    </dgm:pt>
    <dgm:pt modelId="{5D958776-C4D6-494F-9C07-B8934AAB748D}" type="sibTrans" cxnId="{5EA5713D-504A-43C5-8211-C0ECD0509E76}">
      <dgm:prSet/>
      <dgm:spPr/>
      <dgm:t>
        <a:bodyPr/>
        <a:lstStyle/>
        <a:p>
          <a:endParaRPr lang="en-US"/>
        </a:p>
      </dgm:t>
    </dgm:pt>
    <dgm:pt modelId="{B8E46BEF-807E-4614-9156-679D4A2D9E81}">
      <dgm:prSet phldrT="[Text]" custT="1"/>
      <dgm:spPr/>
      <dgm:t>
        <a:bodyPr/>
        <a:lstStyle/>
        <a:p>
          <a:r>
            <a:rPr lang="en-US" sz="1800"/>
            <a:t>Relevant</a:t>
          </a:r>
        </a:p>
      </dgm:t>
    </dgm:pt>
    <dgm:pt modelId="{465506C8-20B4-4A8A-BC2E-916A6D31F491}" type="parTrans" cxnId="{572899DF-3AD4-4F6F-8216-3D3CBD4EF5FB}">
      <dgm:prSet/>
      <dgm:spPr/>
      <dgm:t>
        <a:bodyPr/>
        <a:lstStyle/>
        <a:p>
          <a:endParaRPr lang="en-US"/>
        </a:p>
      </dgm:t>
    </dgm:pt>
    <dgm:pt modelId="{E1B6DDFC-1AE4-4C51-93A1-8AB15E173B34}" type="sibTrans" cxnId="{572899DF-3AD4-4F6F-8216-3D3CBD4EF5FB}">
      <dgm:prSet/>
      <dgm:spPr/>
      <dgm:t>
        <a:bodyPr/>
        <a:lstStyle/>
        <a:p>
          <a:endParaRPr lang="en-US"/>
        </a:p>
      </dgm:t>
    </dgm:pt>
    <dgm:pt modelId="{C6013D96-A738-4ADD-A6AA-C4B15386051F}">
      <dgm:prSet phldrT="[Text]" custT="1"/>
      <dgm:spPr>
        <a:solidFill>
          <a:srgbClr val="002060">
            <a:alpha val="90000"/>
          </a:srgbClr>
        </a:solidFill>
      </dgm:spPr>
      <dgm:t>
        <a:bodyPr/>
        <a:lstStyle/>
        <a:p>
          <a:r>
            <a:rPr lang="en-US" sz="1800" b="1">
              <a:solidFill>
                <a:schemeClr val="bg1"/>
              </a:solidFill>
            </a:rPr>
            <a:t>Time-bound</a:t>
          </a:r>
        </a:p>
      </dgm:t>
    </dgm:pt>
    <dgm:pt modelId="{9F18474B-2AF2-46E1-9611-B05D3EF703EF}" type="parTrans" cxnId="{CD5009ED-8D1F-496C-8E5F-65A52A74DA4C}">
      <dgm:prSet/>
      <dgm:spPr/>
      <dgm:t>
        <a:bodyPr/>
        <a:lstStyle/>
        <a:p>
          <a:endParaRPr lang="en-US"/>
        </a:p>
      </dgm:t>
    </dgm:pt>
    <dgm:pt modelId="{E3A0960E-2782-4F49-BB20-5406E0FA7ED9}" type="sibTrans" cxnId="{CD5009ED-8D1F-496C-8E5F-65A52A74DA4C}">
      <dgm:prSet/>
      <dgm:spPr/>
      <dgm:t>
        <a:bodyPr/>
        <a:lstStyle/>
        <a:p>
          <a:endParaRPr lang="en-US"/>
        </a:p>
      </dgm:t>
    </dgm:pt>
    <dgm:pt modelId="{675C1BD5-1D85-4349-81FB-A8BB4BEA8A65}">
      <dgm:prSet phldrT="[Text]" custT="1"/>
      <dgm:spPr/>
      <dgm:t>
        <a:bodyPr/>
        <a:lstStyle/>
        <a:p>
          <a:r>
            <a:rPr lang="en-US" sz="1800"/>
            <a:t>Inclusive</a:t>
          </a:r>
        </a:p>
      </dgm:t>
    </dgm:pt>
    <dgm:pt modelId="{E14E4230-2C21-421A-A2F2-4ABBB1858EAE}" type="parTrans" cxnId="{3E403608-CFCA-4859-A82B-4C4A60E56921}">
      <dgm:prSet/>
      <dgm:spPr/>
      <dgm:t>
        <a:bodyPr/>
        <a:lstStyle/>
        <a:p>
          <a:endParaRPr lang="en-US"/>
        </a:p>
      </dgm:t>
    </dgm:pt>
    <dgm:pt modelId="{6BF1099F-98FA-4147-A1CA-B2DBF96F57BC}" type="sibTrans" cxnId="{3E403608-CFCA-4859-A82B-4C4A60E56921}">
      <dgm:prSet/>
      <dgm:spPr/>
      <dgm:t>
        <a:bodyPr/>
        <a:lstStyle/>
        <a:p>
          <a:endParaRPr lang="en-US"/>
        </a:p>
      </dgm:t>
    </dgm:pt>
    <dgm:pt modelId="{5D19652D-3A93-4D62-88F3-49D117B2AA5A}">
      <dgm:prSet phldrT="[Text]" custT="1"/>
      <dgm:spPr/>
      <dgm:t>
        <a:bodyPr/>
        <a:lstStyle/>
        <a:p>
          <a:r>
            <a:rPr lang="en-US" sz="1800"/>
            <a:t>Equitable</a:t>
          </a:r>
        </a:p>
      </dgm:t>
    </dgm:pt>
    <dgm:pt modelId="{9A26F3DA-F916-4AC2-B8FA-61167FE34D59}" type="parTrans" cxnId="{086D1476-8780-434A-A911-218676B14B0A}">
      <dgm:prSet/>
      <dgm:spPr/>
      <dgm:t>
        <a:bodyPr/>
        <a:lstStyle/>
        <a:p>
          <a:endParaRPr lang="en-US"/>
        </a:p>
      </dgm:t>
    </dgm:pt>
    <dgm:pt modelId="{FF935527-139C-4F1E-AE6C-299436B3A932}" type="sibTrans" cxnId="{086D1476-8780-434A-A911-218676B14B0A}">
      <dgm:prSet/>
      <dgm:spPr/>
      <dgm:t>
        <a:bodyPr/>
        <a:lstStyle/>
        <a:p>
          <a:endParaRPr lang="en-US"/>
        </a:p>
      </dgm:t>
    </dgm:pt>
    <dgm:pt modelId="{7F3F1D56-18ED-4297-8CD4-951F18BE1B8E}">
      <dgm:prSet phldrT="[Text]" custT="1"/>
      <dgm:spPr/>
      <dgm:t>
        <a:bodyPr/>
        <a:lstStyle/>
        <a:p>
          <a:r>
            <a:rPr lang="en-US" sz="1800">
              <a:latin typeface="Calibri"/>
            </a:rPr>
            <a:t>Attainable</a:t>
          </a:r>
          <a:endParaRPr lang="en-US" sz="1800"/>
        </a:p>
      </dgm:t>
    </dgm:pt>
    <dgm:pt modelId="{1170B86D-156E-4B43-A1B5-F12895527532}" type="parTrans" cxnId="{AA29BC53-7828-4E72-8358-92E7F164223F}">
      <dgm:prSet/>
      <dgm:spPr/>
      <dgm:t>
        <a:bodyPr/>
        <a:lstStyle/>
        <a:p>
          <a:endParaRPr lang="en-US"/>
        </a:p>
      </dgm:t>
    </dgm:pt>
    <dgm:pt modelId="{23D6AC4E-DE71-4F1A-8844-F61B01765635}" type="sibTrans" cxnId="{AA29BC53-7828-4E72-8358-92E7F164223F}">
      <dgm:prSet/>
      <dgm:spPr/>
      <dgm:t>
        <a:bodyPr/>
        <a:lstStyle/>
        <a:p>
          <a:endParaRPr lang="en-US"/>
        </a:p>
      </dgm:t>
    </dgm:pt>
    <dgm:pt modelId="{80A32B00-7D17-4FD1-9AA2-D77E93B732CD}" type="pres">
      <dgm:prSet presAssocID="{31682E32-8D6E-471E-AED4-92C443FCA1FF}" presName="compositeShape" presStyleCnt="0">
        <dgm:presLayoutVars>
          <dgm:dir/>
          <dgm:resizeHandles/>
        </dgm:presLayoutVars>
      </dgm:prSet>
      <dgm:spPr/>
    </dgm:pt>
    <dgm:pt modelId="{7A84A3E7-7461-4ACC-ADB8-DDF715637918}" type="pres">
      <dgm:prSet presAssocID="{31682E32-8D6E-471E-AED4-92C443FCA1FF}" presName="pyramid" presStyleLbl="node1" presStyleIdx="0" presStyleCnt="1"/>
      <dgm:spPr>
        <a:solidFill>
          <a:srgbClr val="002060"/>
        </a:solidFill>
      </dgm:spPr>
    </dgm:pt>
    <dgm:pt modelId="{5B5FB516-98AF-4BBD-90C4-928AD7EA60FA}" type="pres">
      <dgm:prSet presAssocID="{31682E32-8D6E-471E-AED4-92C443FCA1FF}" presName="theList" presStyleCnt="0"/>
      <dgm:spPr/>
    </dgm:pt>
    <dgm:pt modelId="{16688011-118D-4241-9127-20717E535464}" type="pres">
      <dgm:prSet presAssocID="{83F634EA-E9A8-4D3B-8B92-A1EF52D3E2EB}" presName="aNode" presStyleLbl="fgAcc1" presStyleIdx="0" presStyleCnt="7">
        <dgm:presLayoutVars>
          <dgm:bulletEnabled val="1"/>
        </dgm:presLayoutVars>
      </dgm:prSet>
      <dgm:spPr>
        <a:xfrm>
          <a:off x="1572515" y="296781"/>
          <a:ext cx="1927198" cy="301124"/>
        </a:xfrm>
        <a:prstGeom prst="roundRect">
          <a:avLst/>
        </a:prstGeom>
      </dgm:spPr>
    </dgm:pt>
    <dgm:pt modelId="{B165F470-DF65-44AD-88D9-A988CDDE2DAD}" type="pres">
      <dgm:prSet presAssocID="{83F634EA-E9A8-4D3B-8B92-A1EF52D3E2EB}" presName="aSpace" presStyleCnt="0"/>
      <dgm:spPr/>
    </dgm:pt>
    <dgm:pt modelId="{5DAD8646-904D-46D7-96E2-EF3F84FAA0CF}" type="pres">
      <dgm:prSet presAssocID="{461C9B55-2E8B-4A6D-B040-E1478F8B294B}" presName="aNode" presStyleLbl="fgAcc1" presStyleIdx="1" presStyleCnt="7">
        <dgm:presLayoutVars>
          <dgm:bulletEnabled val="1"/>
        </dgm:presLayoutVars>
      </dgm:prSet>
      <dgm:spPr/>
    </dgm:pt>
    <dgm:pt modelId="{E1F3B129-32B9-42D2-8489-F115174FD5BF}" type="pres">
      <dgm:prSet presAssocID="{461C9B55-2E8B-4A6D-B040-E1478F8B294B}" presName="aSpace" presStyleCnt="0"/>
      <dgm:spPr/>
    </dgm:pt>
    <dgm:pt modelId="{62C53CFA-82B9-4414-B90D-2AED475B446B}" type="pres">
      <dgm:prSet presAssocID="{7F3F1D56-18ED-4297-8CD4-951F18BE1B8E}" presName="aNode" presStyleLbl="fgAcc1" presStyleIdx="2" presStyleCnt="7">
        <dgm:presLayoutVars>
          <dgm:bulletEnabled val="1"/>
        </dgm:presLayoutVars>
      </dgm:prSet>
      <dgm:spPr/>
    </dgm:pt>
    <dgm:pt modelId="{459A5C9F-2DAA-4D62-B099-233FFA5EBB79}" type="pres">
      <dgm:prSet presAssocID="{7F3F1D56-18ED-4297-8CD4-951F18BE1B8E}" presName="aSpace" presStyleCnt="0"/>
      <dgm:spPr/>
    </dgm:pt>
    <dgm:pt modelId="{26439AAA-7238-48DC-A31C-A16086365356}" type="pres">
      <dgm:prSet presAssocID="{B8E46BEF-807E-4614-9156-679D4A2D9E81}" presName="aNode" presStyleLbl="fgAcc1" presStyleIdx="3" presStyleCnt="7">
        <dgm:presLayoutVars>
          <dgm:bulletEnabled val="1"/>
        </dgm:presLayoutVars>
      </dgm:prSet>
      <dgm:spPr/>
    </dgm:pt>
    <dgm:pt modelId="{2BE6E96E-19CB-4B02-87AB-78CDF8744423}" type="pres">
      <dgm:prSet presAssocID="{B8E46BEF-807E-4614-9156-679D4A2D9E81}" presName="aSpace" presStyleCnt="0"/>
      <dgm:spPr/>
    </dgm:pt>
    <dgm:pt modelId="{037C3542-DE64-41C1-815B-30C4ADB504E0}" type="pres">
      <dgm:prSet presAssocID="{C6013D96-A738-4ADD-A6AA-C4B15386051F}" presName="aNode" presStyleLbl="fgAcc1" presStyleIdx="4" presStyleCnt="7">
        <dgm:presLayoutVars>
          <dgm:bulletEnabled val="1"/>
        </dgm:presLayoutVars>
      </dgm:prSet>
      <dgm:spPr/>
    </dgm:pt>
    <dgm:pt modelId="{36E32219-99F5-4C13-8D84-977DF0DDF4B7}" type="pres">
      <dgm:prSet presAssocID="{C6013D96-A738-4ADD-A6AA-C4B15386051F}" presName="aSpace" presStyleCnt="0"/>
      <dgm:spPr/>
    </dgm:pt>
    <dgm:pt modelId="{D6381125-EA9D-4855-9FB3-26EB4F399134}" type="pres">
      <dgm:prSet presAssocID="{675C1BD5-1D85-4349-81FB-A8BB4BEA8A65}" presName="aNode" presStyleLbl="fgAcc1" presStyleIdx="5" presStyleCnt="7">
        <dgm:presLayoutVars>
          <dgm:bulletEnabled val="1"/>
        </dgm:presLayoutVars>
      </dgm:prSet>
      <dgm:spPr/>
    </dgm:pt>
    <dgm:pt modelId="{33187583-0911-4748-9BA7-CF0D78282B99}" type="pres">
      <dgm:prSet presAssocID="{675C1BD5-1D85-4349-81FB-A8BB4BEA8A65}" presName="aSpace" presStyleCnt="0"/>
      <dgm:spPr/>
    </dgm:pt>
    <dgm:pt modelId="{F83C9596-FE2A-4F84-B48C-34D1301FE4E6}" type="pres">
      <dgm:prSet presAssocID="{5D19652D-3A93-4D62-88F3-49D117B2AA5A}" presName="aNode" presStyleLbl="fgAcc1" presStyleIdx="6" presStyleCnt="7">
        <dgm:presLayoutVars>
          <dgm:bulletEnabled val="1"/>
        </dgm:presLayoutVars>
      </dgm:prSet>
      <dgm:spPr/>
    </dgm:pt>
    <dgm:pt modelId="{1995FBF5-AF4E-4F88-955E-4AED79BB43BD}" type="pres">
      <dgm:prSet presAssocID="{5D19652D-3A93-4D62-88F3-49D117B2AA5A}" presName="aSpace" presStyleCnt="0"/>
      <dgm:spPr/>
    </dgm:pt>
  </dgm:ptLst>
  <dgm:cxnLst>
    <dgm:cxn modelId="{3E403608-CFCA-4859-A82B-4C4A60E56921}" srcId="{31682E32-8D6E-471E-AED4-92C443FCA1FF}" destId="{675C1BD5-1D85-4349-81FB-A8BB4BEA8A65}" srcOrd="5" destOrd="0" parTransId="{E14E4230-2C21-421A-A2F2-4ABBB1858EAE}" sibTransId="{6BF1099F-98FA-4147-A1CA-B2DBF96F57BC}"/>
    <dgm:cxn modelId="{9D79D60B-070A-401B-9C07-6A1DEAEB2349}" type="presOf" srcId="{31682E32-8D6E-471E-AED4-92C443FCA1FF}" destId="{80A32B00-7D17-4FD1-9AA2-D77E93B732CD}" srcOrd="0" destOrd="0" presId="urn:microsoft.com/office/officeart/2005/8/layout/pyramid2"/>
    <dgm:cxn modelId="{796F0623-7F46-4AB7-A28F-67FB32A79388}" type="presOf" srcId="{83F634EA-E9A8-4D3B-8B92-A1EF52D3E2EB}" destId="{16688011-118D-4241-9127-20717E535464}" srcOrd="0" destOrd="0" presId="urn:microsoft.com/office/officeart/2005/8/layout/pyramid2"/>
    <dgm:cxn modelId="{EF4A0A2F-1A55-4542-9AF0-A8695CA6ED3B}" type="presOf" srcId="{C6013D96-A738-4ADD-A6AA-C4B15386051F}" destId="{037C3542-DE64-41C1-815B-30C4ADB504E0}" srcOrd="0" destOrd="0" presId="urn:microsoft.com/office/officeart/2005/8/layout/pyramid2"/>
    <dgm:cxn modelId="{5EA5713D-504A-43C5-8211-C0ECD0509E76}" srcId="{31682E32-8D6E-471E-AED4-92C443FCA1FF}" destId="{461C9B55-2E8B-4A6D-B040-E1478F8B294B}" srcOrd="1" destOrd="0" parTransId="{F1428FA8-6CE2-498B-8164-2C28E0D9C779}" sibTransId="{5D958776-C4D6-494F-9C07-B8934AAB748D}"/>
    <dgm:cxn modelId="{4F3D3443-414F-41BF-A278-50F04B5D988C}" type="presOf" srcId="{B8E46BEF-807E-4614-9156-679D4A2D9E81}" destId="{26439AAA-7238-48DC-A31C-A16086365356}" srcOrd="0" destOrd="0" presId="urn:microsoft.com/office/officeart/2005/8/layout/pyramid2"/>
    <dgm:cxn modelId="{AA29BC53-7828-4E72-8358-92E7F164223F}" srcId="{31682E32-8D6E-471E-AED4-92C443FCA1FF}" destId="{7F3F1D56-18ED-4297-8CD4-951F18BE1B8E}" srcOrd="2" destOrd="0" parTransId="{1170B86D-156E-4B43-A1B5-F12895527532}" sibTransId="{23D6AC4E-DE71-4F1A-8844-F61B01765635}"/>
    <dgm:cxn modelId="{086D1476-8780-434A-A911-218676B14B0A}" srcId="{31682E32-8D6E-471E-AED4-92C443FCA1FF}" destId="{5D19652D-3A93-4D62-88F3-49D117B2AA5A}" srcOrd="6" destOrd="0" parTransId="{9A26F3DA-F916-4AC2-B8FA-61167FE34D59}" sibTransId="{FF935527-139C-4F1E-AE6C-299436B3A932}"/>
    <dgm:cxn modelId="{450C6794-935E-4A20-B4A8-CCC30D815BF2}" type="presOf" srcId="{5D19652D-3A93-4D62-88F3-49D117B2AA5A}" destId="{F83C9596-FE2A-4F84-B48C-34D1301FE4E6}" srcOrd="0" destOrd="0" presId="urn:microsoft.com/office/officeart/2005/8/layout/pyramid2"/>
    <dgm:cxn modelId="{B11709D9-5516-476A-B086-DA13A6E1CA7D}" type="presOf" srcId="{7F3F1D56-18ED-4297-8CD4-951F18BE1B8E}" destId="{62C53CFA-82B9-4414-B90D-2AED475B446B}" srcOrd="0" destOrd="0" presId="urn:microsoft.com/office/officeart/2005/8/layout/pyramid2"/>
    <dgm:cxn modelId="{572899DF-3AD4-4F6F-8216-3D3CBD4EF5FB}" srcId="{31682E32-8D6E-471E-AED4-92C443FCA1FF}" destId="{B8E46BEF-807E-4614-9156-679D4A2D9E81}" srcOrd="3" destOrd="0" parTransId="{465506C8-20B4-4A8A-BC2E-916A6D31F491}" sibTransId="{E1B6DDFC-1AE4-4C51-93A1-8AB15E173B34}"/>
    <dgm:cxn modelId="{EA8C34EA-0F0E-4AFB-BFA8-403C2A023E09}" srcId="{31682E32-8D6E-471E-AED4-92C443FCA1FF}" destId="{83F634EA-E9A8-4D3B-8B92-A1EF52D3E2EB}" srcOrd="0" destOrd="0" parTransId="{BFFEB0B6-3590-4611-80BE-72AF49366487}" sibTransId="{CD64D149-006D-4B59-9FD5-725B580392C3}"/>
    <dgm:cxn modelId="{CD5009ED-8D1F-496C-8E5F-65A52A74DA4C}" srcId="{31682E32-8D6E-471E-AED4-92C443FCA1FF}" destId="{C6013D96-A738-4ADD-A6AA-C4B15386051F}" srcOrd="4" destOrd="0" parTransId="{9F18474B-2AF2-46E1-9611-B05D3EF703EF}" sibTransId="{E3A0960E-2782-4F49-BB20-5406E0FA7ED9}"/>
    <dgm:cxn modelId="{54ECE1F3-B3CF-4888-B130-8A7AD9074D0E}" type="presOf" srcId="{461C9B55-2E8B-4A6D-B040-E1478F8B294B}" destId="{5DAD8646-904D-46D7-96E2-EF3F84FAA0CF}" srcOrd="0" destOrd="0" presId="urn:microsoft.com/office/officeart/2005/8/layout/pyramid2"/>
    <dgm:cxn modelId="{C5A944F5-161D-49B8-AB26-FB14D01C4704}" type="presOf" srcId="{675C1BD5-1D85-4349-81FB-A8BB4BEA8A65}" destId="{D6381125-EA9D-4855-9FB3-26EB4F399134}" srcOrd="0" destOrd="0" presId="urn:microsoft.com/office/officeart/2005/8/layout/pyramid2"/>
    <dgm:cxn modelId="{E32A7255-9B48-4F2B-864F-02A6A77E87A6}" type="presParOf" srcId="{80A32B00-7D17-4FD1-9AA2-D77E93B732CD}" destId="{7A84A3E7-7461-4ACC-ADB8-DDF715637918}" srcOrd="0" destOrd="0" presId="urn:microsoft.com/office/officeart/2005/8/layout/pyramid2"/>
    <dgm:cxn modelId="{51C68E67-646C-42D4-A2C5-5D0995F49967}" type="presParOf" srcId="{80A32B00-7D17-4FD1-9AA2-D77E93B732CD}" destId="{5B5FB516-98AF-4BBD-90C4-928AD7EA60FA}" srcOrd="1" destOrd="0" presId="urn:microsoft.com/office/officeart/2005/8/layout/pyramid2"/>
    <dgm:cxn modelId="{B7917A26-52C3-4710-AF8F-6F805285AB97}" type="presParOf" srcId="{5B5FB516-98AF-4BBD-90C4-928AD7EA60FA}" destId="{16688011-118D-4241-9127-20717E535464}" srcOrd="0" destOrd="0" presId="urn:microsoft.com/office/officeart/2005/8/layout/pyramid2"/>
    <dgm:cxn modelId="{4A10A5A0-A0A8-486D-BFE8-9985603F388F}" type="presParOf" srcId="{5B5FB516-98AF-4BBD-90C4-928AD7EA60FA}" destId="{B165F470-DF65-44AD-88D9-A988CDDE2DAD}" srcOrd="1" destOrd="0" presId="urn:microsoft.com/office/officeart/2005/8/layout/pyramid2"/>
    <dgm:cxn modelId="{9C3E01C1-1C30-4B6C-A1CD-A59A8ED2106E}" type="presParOf" srcId="{5B5FB516-98AF-4BBD-90C4-928AD7EA60FA}" destId="{5DAD8646-904D-46D7-96E2-EF3F84FAA0CF}" srcOrd="2" destOrd="0" presId="urn:microsoft.com/office/officeart/2005/8/layout/pyramid2"/>
    <dgm:cxn modelId="{9212294A-692F-419B-AE75-FAE62B3A8DC3}" type="presParOf" srcId="{5B5FB516-98AF-4BBD-90C4-928AD7EA60FA}" destId="{E1F3B129-32B9-42D2-8489-F115174FD5BF}" srcOrd="3" destOrd="0" presId="urn:microsoft.com/office/officeart/2005/8/layout/pyramid2"/>
    <dgm:cxn modelId="{74800FE2-4780-4077-BC95-C55C6F267BD5}" type="presParOf" srcId="{5B5FB516-98AF-4BBD-90C4-928AD7EA60FA}" destId="{62C53CFA-82B9-4414-B90D-2AED475B446B}" srcOrd="4" destOrd="0" presId="urn:microsoft.com/office/officeart/2005/8/layout/pyramid2"/>
    <dgm:cxn modelId="{E01FE636-CD99-422D-A488-9EA935357488}" type="presParOf" srcId="{5B5FB516-98AF-4BBD-90C4-928AD7EA60FA}" destId="{459A5C9F-2DAA-4D62-B099-233FFA5EBB79}" srcOrd="5" destOrd="0" presId="urn:microsoft.com/office/officeart/2005/8/layout/pyramid2"/>
    <dgm:cxn modelId="{2EDE166A-235A-4795-B904-ADC0F16F56F2}" type="presParOf" srcId="{5B5FB516-98AF-4BBD-90C4-928AD7EA60FA}" destId="{26439AAA-7238-48DC-A31C-A16086365356}" srcOrd="6" destOrd="0" presId="urn:microsoft.com/office/officeart/2005/8/layout/pyramid2"/>
    <dgm:cxn modelId="{42A0FA60-43E3-4B89-8F42-98C6EA8B1365}" type="presParOf" srcId="{5B5FB516-98AF-4BBD-90C4-928AD7EA60FA}" destId="{2BE6E96E-19CB-4B02-87AB-78CDF8744423}" srcOrd="7" destOrd="0" presId="urn:microsoft.com/office/officeart/2005/8/layout/pyramid2"/>
    <dgm:cxn modelId="{65BA00B6-EF09-4B66-89FA-F0D69082F717}" type="presParOf" srcId="{5B5FB516-98AF-4BBD-90C4-928AD7EA60FA}" destId="{037C3542-DE64-41C1-815B-30C4ADB504E0}" srcOrd="8" destOrd="0" presId="urn:microsoft.com/office/officeart/2005/8/layout/pyramid2"/>
    <dgm:cxn modelId="{DEFB376A-9C81-4A51-AB4F-C52957CF8632}" type="presParOf" srcId="{5B5FB516-98AF-4BBD-90C4-928AD7EA60FA}" destId="{36E32219-99F5-4C13-8D84-977DF0DDF4B7}" srcOrd="9" destOrd="0" presId="urn:microsoft.com/office/officeart/2005/8/layout/pyramid2"/>
    <dgm:cxn modelId="{5493EED0-756C-4ED2-BD7E-06E8A035FA33}" type="presParOf" srcId="{5B5FB516-98AF-4BBD-90C4-928AD7EA60FA}" destId="{D6381125-EA9D-4855-9FB3-26EB4F399134}" srcOrd="10" destOrd="0" presId="urn:microsoft.com/office/officeart/2005/8/layout/pyramid2"/>
    <dgm:cxn modelId="{0C5B0B22-DD57-4E22-9546-486804F03369}" type="presParOf" srcId="{5B5FB516-98AF-4BBD-90C4-928AD7EA60FA}" destId="{33187583-0911-4748-9BA7-CF0D78282B99}" srcOrd="11" destOrd="0" presId="urn:microsoft.com/office/officeart/2005/8/layout/pyramid2"/>
    <dgm:cxn modelId="{4C49D09B-A5FB-48F9-99CD-C5AC2A423F63}" type="presParOf" srcId="{5B5FB516-98AF-4BBD-90C4-928AD7EA60FA}" destId="{F83C9596-FE2A-4F84-B48C-34D1301FE4E6}" srcOrd="12" destOrd="0" presId="urn:microsoft.com/office/officeart/2005/8/layout/pyramid2"/>
    <dgm:cxn modelId="{E994295E-EFB0-4542-A26F-84867BDD288F}" type="presParOf" srcId="{5B5FB516-98AF-4BBD-90C4-928AD7EA60FA}" destId="{1995FBF5-AF4E-4F88-955E-4AED79BB43BD}"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682E32-8D6E-471E-AED4-92C443FCA1F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3F634EA-E9A8-4D3B-8B92-A1EF52D3E2EB}">
      <dgm:prSet phldrT="[Text]" custT="1"/>
      <dgm:spPr>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gm:spPr>
      <dgm:t>
        <a:bodyPr spcFirstLastPara="0" vert="horz" wrap="square" lIns="68580" tIns="68580" rIns="68580" bIns="68580" numCol="1" spcCol="1270" anchor="ctr" anchorCtr="0"/>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gm:t>
    </dgm:pt>
    <dgm:pt modelId="{BFFEB0B6-3590-4611-80BE-72AF49366487}" type="parTrans" cxnId="{EA8C34EA-0F0E-4AFB-BFA8-403C2A023E09}">
      <dgm:prSet/>
      <dgm:spPr/>
      <dgm:t>
        <a:bodyPr/>
        <a:lstStyle/>
        <a:p>
          <a:endParaRPr lang="en-US"/>
        </a:p>
      </dgm:t>
    </dgm:pt>
    <dgm:pt modelId="{CD64D149-006D-4B59-9FD5-725B580392C3}" type="sibTrans" cxnId="{EA8C34EA-0F0E-4AFB-BFA8-403C2A023E09}">
      <dgm:prSet/>
      <dgm:spPr/>
      <dgm:t>
        <a:bodyPr/>
        <a:lstStyle/>
        <a:p>
          <a:endParaRPr lang="en-US"/>
        </a:p>
      </dgm:t>
    </dgm:pt>
    <dgm:pt modelId="{461C9B55-2E8B-4A6D-B040-E1478F8B294B}">
      <dgm:prSet phldrT="[Text]" custT="1"/>
      <dgm:spPr/>
      <dgm:t>
        <a:bodyPr/>
        <a:lstStyle/>
        <a:p>
          <a:r>
            <a:rPr lang="en-US" sz="1800"/>
            <a:t>Measurable</a:t>
          </a:r>
        </a:p>
      </dgm:t>
    </dgm:pt>
    <dgm:pt modelId="{F1428FA8-6CE2-498B-8164-2C28E0D9C779}" type="parTrans" cxnId="{5EA5713D-504A-43C5-8211-C0ECD0509E76}">
      <dgm:prSet/>
      <dgm:spPr/>
      <dgm:t>
        <a:bodyPr/>
        <a:lstStyle/>
        <a:p>
          <a:endParaRPr lang="en-US"/>
        </a:p>
      </dgm:t>
    </dgm:pt>
    <dgm:pt modelId="{5D958776-C4D6-494F-9C07-B8934AAB748D}" type="sibTrans" cxnId="{5EA5713D-504A-43C5-8211-C0ECD0509E76}">
      <dgm:prSet/>
      <dgm:spPr/>
      <dgm:t>
        <a:bodyPr/>
        <a:lstStyle/>
        <a:p>
          <a:endParaRPr lang="en-US"/>
        </a:p>
      </dgm:t>
    </dgm:pt>
    <dgm:pt modelId="{B8E46BEF-807E-4614-9156-679D4A2D9E81}">
      <dgm:prSet phldrT="[Text]" custT="1"/>
      <dgm:spPr/>
      <dgm:t>
        <a:bodyPr/>
        <a:lstStyle/>
        <a:p>
          <a:r>
            <a:rPr lang="en-US" sz="1800"/>
            <a:t>Relevant</a:t>
          </a:r>
        </a:p>
      </dgm:t>
    </dgm:pt>
    <dgm:pt modelId="{465506C8-20B4-4A8A-BC2E-916A6D31F491}" type="parTrans" cxnId="{572899DF-3AD4-4F6F-8216-3D3CBD4EF5FB}">
      <dgm:prSet/>
      <dgm:spPr/>
      <dgm:t>
        <a:bodyPr/>
        <a:lstStyle/>
        <a:p>
          <a:endParaRPr lang="en-US"/>
        </a:p>
      </dgm:t>
    </dgm:pt>
    <dgm:pt modelId="{E1B6DDFC-1AE4-4C51-93A1-8AB15E173B34}" type="sibTrans" cxnId="{572899DF-3AD4-4F6F-8216-3D3CBD4EF5FB}">
      <dgm:prSet/>
      <dgm:spPr/>
      <dgm:t>
        <a:bodyPr/>
        <a:lstStyle/>
        <a:p>
          <a:endParaRPr lang="en-US"/>
        </a:p>
      </dgm:t>
    </dgm:pt>
    <dgm:pt modelId="{C6013D96-A738-4ADD-A6AA-C4B15386051F}">
      <dgm:prSet phldrT="[Text]" custT="1"/>
      <dgm:spPr/>
      <dgm:t>
        <a:bodyPr/>
        <a:lstStyle/>
        <a:p>
          <a:r>
            <a:rPr lang="en-US" sz="1800"/>
            <a:t>Time-bound</a:t>
          </a:r>
        </a:p>
      </dgm:t>
    </dgm:pt>
    <dgm:pt modelId="{9F18474B-2AF2-46E1-9611-B05D3EF703EF}" type="parTrans" cxnId="{CD5009ED-8D1F-496C-8E5F-65A52A74DA4C}">
      <dgm:prSet/>
      <dgm:spPr/>
      <dgm:t>
        <a:bodyPr/>
        <a:lstStyle/>
        <a:p>
          <a:endParaRPr lang="en-US"/>
        </a:p>
      </dgm:t>
    </dgm:pt>
    <dgm:pt modelId="{E3A0960E-2782-4F49-BB20-5406E0FA7ED9}" type="sibTrans" cxnId="{CD5009ED-8D1F-496C-8E5F-65A52A74DA4C}">
      <dgm:prSet/>
      <dgm:spPr/>
      <dgm:t>
        <a:bodyPr/>
        <a:lstStyle/>
        <a:p>
          <a:endParaRPr lang="en-US"/>
        </a:p>
      </dgm:t>
    </dgm:pt>
    <dgm:pt modelId="{675C1BD5-1D85-4349-81FB-A8BB4BEA8A65}">
      <dgm:prSet phldrT="[Text]" custT="1"/>
      <dgm:spPr>
        <a:solidFill>
          <a:srgbClr val="002060">
            <a:alpha val="90000"/>
          </a:srgbClr>
        </a:solidFill>
      </dgm:spPr>
      <dgm:t>
        <a:bodyPr/>
        <a:lstStyle/>
        <a:p>
          <a:r>
            <a:rPr lang="en-US" sz="1800" b="1">
              <a:solidFill>
                <a:schemeClr val="bg1"/>
              </a:solidFill>
            </a:rPr>
            <a:t>Inclusive</a:t>
          </a:r>
        </a:p>
      </dgm:t>
    </dgm:pt>
    <dgm:pt modelId="{E14E4230-2C21-421A-A2F2-4ABBB1858EAE}" type="parTrans" cxnId="{3E403608-CFCA-4859-A82B-4C4A60E56921}">
      <dgm:prSet/>
      <dgm:spPr/>
      <dgm:t>
        <a:bodyPr/>
        <a:lstStyle/>
        <a:p>
          <a:endParaRPr lang="en-US"/>
        </a:p>
      </dgm:t>
    </dgm:pt>
    <dgm:pt modelId="{6BF1099F-98FA-4147-A1CA-B2DBF96F57BC}" type="sibTrans" cxnId="{3E403608-CFCA-4859-A82B-4C4A60E56921}">
      <dgm:prSet/>
      <dgm:spPr/>
      <dgm:t>
        <a:bodyPr/>
        <a:lstStyle/>
        <a:p>
          <a:endParaRPr lang="en-US"/>
        </a:p>
      </dgm:t>
    </dgm:pt>
    <dgm:pt modelId="{5D19652D-3A93-4D62-88F3-49D117B2AA5A}">
      <dgm:prSet phldrT="[Text]" custT="1"/>
      <dgm:spPr/>
      <dgm:t>
        <a:bodyPr/>
        <a:lstStyle/>
        <a:p>
          <a:r>
            <a:rPr lang="en-US" sz="1800"/>
            <a:t>Equitable</a:t>
          </a:r>
        </a:p>
      </dgm:t>
    </dgm:pt>
    <dgm:pt modelId="{9A26F3DA-F916-4AC2-B8FA-61167FE34D59}" type="parTrans" cxnId="{086D1476-8780-434A-A911-218676B14B0A}">
      <dgm:prSet/>
      <dgm:spPr/>
      <dgm:t>
        <a:bodyPr/>
        <a:lstStyle/>
        <a:p>
          <a:endParaRPr lang="en-US"/>
        </a:p>
      </dgm:t>
    </dgm:pt>
    <dgm:pt modelId="{FF935527-139C-4F1E-AE6C-299436B3A932}" type="sibTrans" cxnId="{086D1476-8780-434A-A911-218676B14B0A}">
      <dgm:prSet/>
      <dgm:spPr/>
      <dgm:t>
        <a:bodyPr/>
        <a:lstStyle/>
        <a:p>
          <a:endParaRPr lang="en-US"/>
        </a:p>
      </dgm:t>
    </dgm:pt>
    <dgm:pt modelId="{7F3F1D56-18ED-4297-8CD4-951F18BE1B8E}">
      <dgm:prSet phldrT="[Text]" custT="1"/>
      <dgm:spPr/>
      <dgm:t>
        <a:bodyPr/>
        <a:lstStyle/>
        <a:p>
          <a:r>
            <a:rPr lang="en-US" sz="1800">
              <a:latin typeface="Calibri"/>
            </a:rPr>
            <a:t>Attainable</a:t>
          </a:r>
          <a:endParaRPr lang="en-US" sz="1800"/>
        </a:p>
      </dgm:t>
    </dgm:pt>
    <dgm:pt modelId="{1170B86D-156E-4B43-A1B5-F12895527532}" type="parTrans" cxnId="{AA29BC53-7828-4E72-8358-92E7F164223F}">
      <dgm:prSet/>
      <dgm:spPr/>
      <dgm:t>
        <a:bodyPr/>
        <a:lstStyle/>
        <a:p>
          <a:endParaRPr lang="en-US"/>
        </a:p>
      </dgm:t>
    </dgm:pt>
    <dgm:pt modelId="{23D6AC4E-DE71-4F1A-8844-F61B01765635}" type="sibTrans" cxnId="{AA29BC53-7828-4E72-8358-92E7F164223F}">
      <dgm:prSet/>
      <dgm:spPr/>
      <dgm:t>
        <a:bodyPr/>
        <a:lstStyle/>
        <a:p>
          <a:endParaRPr lang="en-US"/>
        </a:p>
      </dgm:t>
    </dgm:pt>
    <dgm:pt modelId="{80A32B00-7D17-4FD1-9AA2-D77E93B732CD}" type="pres">
      <dgm:prSet presAssocID="{31682E32-8D6E-471E-AED4-92C443FCA1FF}" presName="compositeShape" presStyleCnt="0">
        <dgm:presLayoutVars>
          <dgm:dir/>
          <dgm:resizeHandles/>
        </dgm:presLayoutVars>
      </dgm:prSet>
      <dgm:spPr/>
    </dgm:pt>
    <dgm:pt modelId="{7A84A3E7-7461-4ACC-ADB8-DDF715637918}" type="pres">
      <dgm:prSet presAssocID="{31682E32-8D6E-471E-AED4-92C443FCA1FF}" presName="pyramid" presStyleLbl="node1" presStyleIdx="0" presStyleCnt="1"/>
      <dgm:spPr>
        <a:solidFill>
          <a:srgbClr val="002060"/>
        </a:solidFill>
      </dgm:spPr>
    </dgm:pt>
    <dgm:pt modelId="{5B5FB516-98AF-4BBD-90C4-928AD7EA60FA}" type="pres">
      <dgm:prSet presAssocID="{31682E32-8D6E-471E-AED4-92C443FCA1FF}" presName="theList" presStyleCnt="0"/>
      <dgm:spPr/>
    </dgm:pt>
    <dgm:pt modelId="{16688011-118D-4241-9127-20717E535464}" type="pres">
      <dgm:prSet presAssocID="{83F634EA-E9A8-4D3B-8B92-A1EF52D3E2EB}" presName="aNode" presStyleLbl="fgAcc1" presStyleIdx="0" presStyleCnt="7">
        <dgm:presLayoutVars>
          <dgm:bulletEnabled val="1"/>
        </dgm:presLayoutVars>
      </dgm:prSet>
      <dgm:spPr>
        <a:xfrm>
          <a:off x="1572515" y="296781"/>
          <a:ext cx="1927198" cy="301124"/>
        </a:xfrm>
        <a:prstGeom prst="roundRect">
          <a:avLst/>
        </a:prstGeom>
      </dgm:spPr>
    </dgm:pt>
    <dgm:pt modelId="{B165F470-DF65-44AD-88D9-A988CDDE2DAD}" type="pres">
      <dgm:prSet presAssocID="{83F634EA-E9A8-4D3B-8B92-A1EF52D3E2EB}" presName="aSpace" presStyleCnt="0"/>
      <dgm:spPr/>
    </dgm:pt>
    <dgm:pt modelId="{5DAD8646-904D-46D7-96E2-EF3F84FAA0CF}" type="pres">
      <dgm:prSet presAssocID="{461C9B55-2E8B-4A6D-B040-E1478F8B294B}" presName="aNode" presStyleLbl="fgAcc1" presStyleIdx="1" presStyleCnt="7">
        <dgm:presLayoutVars>
          <dgm:bulletEnabled val="1"/>
        </dgm:presLayoutVars>
      </dgm:prSet>
      <dgm:spPr/>
    </dgm:pt>
    <dgm:pt modelId="{E1F3B129-32B9-42D2-8489-F115174FD5BF}" type="pres">
      <dgm:prSet presAssocID="{461C9B55-2E8B-4A6D-B040-E1478F8B294B}" presName="aSpace" presStyleCnt="0"/>
      <dgm:spPr/>
    </dgm:pt>
    <dgm:pt modelId="{62C53CFA-82B9-4414-B90D-2AED475B446B}" type="pres">
      <dgm:prSet presAssocID="{7F3F1D56-18ED-4297-8CD4-951F18BE1B8E}" presName="aNode" presStyleLbl="fgAcc1" presStyleIdx="2" presStyleCnt="7">
        <dgm:presLayoutVars>
          <dgm:bulletEnabled val="1"/>
        </dgm:presLayoutVars>
      </dgm:prSet>
      <dgm:spPr/>
    </dgm:pt>
    <dgm:pt modelId="{459A5C9F-2DAA-4D62-B099-233FFA5EBB79}" type="pres">
      <dgm:prSet presAssocID="{7F3F1D56-18ED-4297-8CD4-951F18BE1B8E}" presName="aSpace" presStyleCnt="0"/>
      <dgm:spPr/>
    </dgm:pt>
    <dgm:pt modelId="{26439AAA-7238-48DC-A31C-A16086365356}" type="pres">
      <dgm:prSet presAssocID="{B8E46BEF-807E-4614-9156-679D4A2D9E81}" presName="aNode" presStyleLbl="fgAcc1" presStyleIdx="3" presStyleCnt="7">
        <dgm:presLayoutVars>
          <dgm:bulletEnabled val="1"/>
        </dgm:presLayoutVars>
      </dgm:prSet>
      <dgm:spPr/>
    </dgm:pt>
    <dgm:pt modelId="{2BE6E96E-19CB-4B02-87AB-78CDF8744423}" type="pres">
      <dgm:prSet presAssocID="{B8E46BEF-807E-4614-9156-679D4A2D9E81}" presName="aSpace" presStyleCnt="0"/>
      <dgm:spPr/>
    </dgm:pt>
    <dgm:pt modelId="{037C3542-DE64-41C1-815B-30C4ADB504E0}" type="pres">
      <dgm:prSet presAssocID="{C6013D96-A738-4ADD-A6AA-C4B15386051F}" presName="aNode" presStyleLbl="fgAcc1" presStyleIdx="4" presStyleCnt="7">
        <dgm:presLayoutVars>
          <dgm:bulletEnabled val="1"/>
        </dgm:presLayoutVars>
      </dgm:prSet>
      <dgm:spPr/>
    </dgm:pt>
    <dgm:pt modelId="{36E32219-99F5-4C13-8D84-977DF0DDF4B7}" type="pres">
      <dgm:prSet presAssocID="{C6013D96-A738-4ADD-A6AA-C4B15386051F}" presName="aSpace" presStyleCnt="0"/>
      <dgm:spPr/>
    </dgm:pt>
    <dgm:pt modelId="{D6381125-EA9D-4855-9FB3-26EB4F399134}" type="pres">
      <dgm:prSet presAssocID="{675C1BD5-1D85-4349-81FB-A8BB4BEA8A65}" presName="aNode" presStyleLbl="fgAcc1" presStyleIdx="5" presStyleCnt="7">
        <dgm:presLayoutVars>
          <dgm:bulletEnabled val="1"/>
        </dgm:presLayoutVars>
      </dgm:prSet>
      <dgm:spPr/>
    </dgm:pt>
    <dgm:pt modelId="{33187583-0911-4748-9BA7-CF0D78282B99}" type="pres">
      <dgm:prSet presAssocID="{675C1BD5-1D85-4349-81FB-A8BB4BEA8A65}" presName="aSpace" presStyleCnt="0"/>
      <dgm:spPr/>
    </dgm:pt>
    <dgm:pt modelId="{F83C9596-FE2A-4F84-B48C-34D1301FE4E6}" type="pres">
      <dgm:prSet presAssocID="{5D19652D-3A93-4D62-88F3-49D117B2AA5A}" presName="aNode" presStyleLbl="fgAcc1" presStyleIdx="6" presStyleCnt="7">
        <dgm:presLayoutVars>
          <dgm:bulletEnabled val="1"/>
        </dgm:presLayoutVars>
      </dgm:prSet>
      <dgm:spPr/>
    </dgm:pt>
    <dgm:pt modelId="{1995FBF5-AF4E-4F88-955E-4AED79BB43BD}" type="pres">
      <dgm:prSet presAssocID="{5D19652D-3A93-4D62-88F3-49D117B2AA5A}" presName="aSpace" presStyleCnt="0"/>
      <dgm:spPr/>
    </dgm:pt>
  </dgm:ptLst>
  <dgm:cxnLst>
    <dgm:cxn modelId="{3E403608-CFCA-4859-A82B-4C4A60E56921}" srcId="{31682E32-8D6E-471E-AED4-92C443FCA1FF}" destId="{675C1BD5-1D85-4349-81FB-A8BB4BEA8A65}" srcOrd="5" destOrd="0" parTransId="{E14E4230-2C21-421A-A2F2-4ABBB1858EAE}" sibTransId="{6BF1099F-98FA-4147-A1CA-B2DBF96F57BC}"/>
    <dgm:cxn modelId="{9D79D60B-070A-401B-9C07-6A1DEAEB2349}" type="presOf" srcId="{31682E32-8D6E-471E-AED4-92C443FCA1FF}" destId="{80A32B00-7D17-4FD1-9AA2-D77E93B732CD}" srcOrd="0" destOrd="0" presId="urn:microsoft.com/office/officeart/2005/8/layout/pyramid2"/>
    <dgm:cxn modelId="{796F0623-7F46-4AB7-A28F-67FB32A79388}" type="presOf" srcId="{83F634EA-E9A8-4D3B-8B92-A1EF52D3E2EB}" destId="{16688011-118D-4241-9127-20717E535464}" srcOrd="0" destOrd="0" presId="urn:microsoft.com/office/officeart/2005/8/layout/pyramid2"/>
    <dgm:cxn modelId="{EF4A0A2F-1A55-4542-9AF0-A8695CA6ED3B}" type="presOf" srcId="{C6013D96-A738-4ADD-A6AA-C4B15386051F}" destId="{037C3542-DE64-41C1-815B-30C4ADB504E0}" srcOrd="0" destOrd="0" presId="urn:microsoft.com/office/officeart/2005/8/layout/pyramid2"/>
    <dgm:cxn modelId="{5EA5713D-504A-43C5-8211-C0ECD0509E76}" srcId="{31682E32-8D6E-471E-AED4-92C443FCA1FF}" destId="{461C9B55-2E8B-4A6D-B040-E1478F8B294B}" srcOrd="1" destOrd="0" parTransId="{F1428FA8-6CE2-498B-8164-2C28E0D9C779}" sibTransId="{5D958776-C4D6-494F-9C07-B8934AAB748D}"/>
    <dgm:cxn modelId="{4F3D3443-414F-41BF-A278-50F04B5D988C}" type="presOf" srcId="{B8E46BEF-807E-4614-9156-679D4A2D9E81}" destId="{26439AAA-7238-48DC-A31C-A16086365356}" srcOrd="0" destOrd="0" presId="urn:microsoft.com/office/officeart/2005/8/layout/pyramid2"/>
    <dgm:cxn modelId="{AA29BC53-7828-4E72-8358-92E7F164223F}" srcId="{31682E32-8D6E-471E-AED4-92C443FCA1FF}" destId="{7F3F1D56-18ED-4297-8CD4-951F18BE1B8E}" srcOrd="2" destOrd="0" parTransId="{1170B86D-156E-4B43-A1B5-F12895527532}" sibTransId="{23D6AC4E-DE71-4F1A-8844-F61B01765635}"/>
    <dgm:cxn modelId="{086D1476-8780-434A-A911-218676B14B0A}" srcId="{31682E32-8D6E-471E-AED4-92C443FCA1FF}" destId="{5D19652D-3A93-4D62-88F3-49D117B2AA5A}" srcOrd="6" destOrd="0" parTransId="{9A26F3DA-F916-4AC2-B8FA-61167FE34D59}" sibTransId="{FF935527-139C-4F1E-AE6C-299436B3A932}"/>
    <dgm:cxn modelId="{450C6794-935E-4A20-B4A8-CCC30D815BF2}" type="presOf" srcId="{5D19652D-3A93-4D62-88F3-49D117B2AA5A}" destId="{F83C9596-FE2A-4F84-B48C-34D1301FE4E6}" srcOrd="0" destOrd="0" presId="urn:microsoft.com/office/officeart/2005/8/layout/pyramid2"/>
    <dgm:cxn modelId="{B11709D9-5516-476A-B086-DA13A6E1CA7D}" type="presOf" srcId="{7F3F1D56-18ED-4297-8CD4-951F18BE1B8E}" destId="{62C53CFA-82B9-4414-B90D-2AED475B446B}" srcOrd="0" destOrd="0" presId="urn:microsoft.com/office/officeart/2005/8/layout/pyramid2"/>
    <dgm:cxn modelId="{572899DF-3AD4-4F6F-8216-3D3CBD4EF5FB}" srcId="{31682E32-8D6E-471E-AED4-92C443FCA1FF}" destId="{B8E46BEF-807E-4614-9156-679D4A2D9E81}" srcOrd="3" destOrd="0" parTransId="{465506C8-20B4-4A8A-BC2E-916A6D31F491}" sibTransId="{E1B6DDFC-1AE4-4C51-93A1-8AB15E173B34}"/>
    <dgm:cxn modelId="{EA8C34EA-0F0E-4AFB-BFA8-403C2A023E09}" srcId="{31682E32-8D6E-471E-AED4-92C443FCA1FF}" destId="{83F634EA-E9A8-4D3B-8B92-A1EF52D3E2EB}" srcOrd="0" destOrd="0" parTransId="{BFFEB0B6-3590-4611-80BE-72AF49366487}" sibTransId="{CD64D149-006D-4B59-9FD5-725B580392C3}"/>
    <dgm:cxn modelId="{CD5009ED-8D1F-496C-8E5F-65A52A74DA4C}" srcId="{31682E32-8D6E-471E-AED4-92C443FCA1FF}" destId="{C6013D96-A738-4ADD-A6AA-C4B15386051F}" srcOrd="4" destOrd="0" parTransId="{9F18474B-2AF2-46E1-9611-B05D3EF703EF}" sibTransId="{E3A0960E-2782-4F49-BB20-5406E0FA7ED9}"/>
    <dgm:cxn modelId="{54ECE1F3-B3CF-4888-B130-8A7AD9074D0E}" type="presOf" srcId="{461C9B55-2E8B-4A6D-B040-E1478F8B294B}" destId="{5DAD8646-904D-46D7-96E2-EF3F84FAA0CF}" srcOrd="0" destOrd="0" presId="urn:microsoft.com/office/officeart/2005/8/layout/pyramid2"/>
    <dgm:cxn modelId="{C5A944F5-161D-49B8-AB26-FB14D01C4704}" type="presOf" srcId="{675C1BD5-1D85-4349-81FB-A8BB4BEA8A65}" destId="{D6381125-EA9D-4855-9FB3-26EB4F399134}" srcOrd="0" destOrd="0" presId="urn:microsoft.com/office/officeart/2005/8/layout/pyramid2"/>
    <dgm:cxn modelId="{E32A7255-9B48-4F2B-864F-02A6A77E87A6}" type="presParOf" srcId="{80A32B00-7D17-4FD1-9AA2-D77E93B732CD}" destId="{7A84A3E7-7461-4ACC-ADB8-DDF715637918}" srcOrd="0" destOrd="0" presId="urn:microsoft.com/office/officeart/2005/8/layout/pyramid2"/>
    <dgm:cxn modelId="{51C68E67-646C-42D4-A2C5-5D0995F49967}" type="presParOf" srcId="{80A32B00-7D17-4FD1-9AA2-D77E93B732CD}" destId="{5B5FB516-98AF-4BBD-90C4-928AD7EA60FA}" srcOrd="1" destOrd="0" presId="urn:microsoft.com/office/officeart/2005/8/layout/pyramid2"/>
    <dgm:cxn modelId="{B7917A26-52C3-4710-AF8F-6F805285AB97}" type="presParOf" srcId="{5B5FB516-98AF-4BBD-90C4-928AD7EA60FA}" destId="{16688011-118D-4241-9127-20717E535464}" srcOrd="0" destOrd="0" presId="urn:microsoft.com/office/officeart/2005/8/layout/pyramid2"/>
    <dgm:cxn modelId="{4A10A5A0-A0A8-486D-BFE8-9985603F388F}" type="presParOf" srcId="{5B5FB516-98AF-4BBD-90C4-928AD7EA60FA}" destId="{B165F470-DF65-44AD-88D9-A988CDDE2DAD}" srcOrd="1" destOrd="0" presId="urn:microsoft.com/office/officeart/2005/8/layout/pyramid2"/>
    <dgm:cxn modelId="{9C3E01C1-1C30-4B6C-A1CD-A59A8ED2106E}" type="presParOf" srcId="{5B5FB516-98AF-4BBD-90C4-928AD7EA60FA}" destId="{5DAD8646-904D-46D7-96E2-EF3F84FAA0CF}" srcOrd="2" destOrd="0" presId="urn:microsoft.com/office/officeart/2005/8/layout/pyramid2"/>
    <dgm:cxn modelId="{9212294A-692F-419B-AE75-FAE62B3A8DC3}" type="presParOf" srcId="{5B5FB516-98AF-4BBD-90C4-928AD7EA60FA}" destId="{E1F3B129-32B9-42D2-8489-F115174FD5BF}" srcOrd="3" destOrd="0" presId="urn:microsoft.com/office/officeart/2005/8/layout/pyramid2"/>
    <dgm:cxn modelId="{74800FE2-4780-4077-BC95-C55C6F267BD5}" type="presParOf" srcId="{5B5FB516-98AF-4BBD-90C4-928AD7EA60FA}" destId="{62C53CFA-82B9-4414-B90D-2AED475B446B}" srcOrd="4" destOrd="0" presId="urn:microsoft.com/office/officeart/2005/8/layout/pyramid2"/>
    <dgm:cxn modelId="{E01FE636-CD99-422D-A488-9EA935357488}" type="presParOf" srcId="{5B5FB516-98AF-4BBD-90C4-928AD7EA60FA}" destId="{459A5C9F-2DAA-4D62-B099-233FFA5EBB79}" srcOrd="5" destOrd="0" presId="urn:microsoft.com/office/officeart/2005/8/layout/pyramid2"/>
    <dgm:cxn modelId="{2EDE166A-235A-4795-B904-ADC0F16F56F2}" type="presParOf" srcId="{5B5FB516-98AF-4BBD-90C4-928AD7EA60FA}" destId="{26439AAA-7238-48DC-A31C-A16086365356}" srcOrd="6" destOrd="0" presId="urn:microsoft.com/office/officeart/2005/8/layout/pyramid2"/>
    <dgm:cxn modelId="{42A0FA60-43E3-4B89-8F42-98C6EA8B1365}" type="presParOf" srcId="{5B5FB516-98AF-4BBD-90C4-928AD7EA60FA}" destId="{2BE6E96E-19CB-4B02-87AB-78CDF8744423}" srcOrd="7" destOrd="0" presId="urn:microsoft.com/office/officeart/2005/8/layout/pyramid2"/>
    <dgm:cxn modelId="{65BA00B6-EF09-4B66-89FA-F0D69082F717}" type="presParOf" srcId="{5B5FB516-98AF-4BBD-90C4-928AD7EA60FA}" destId="{037C3542-DE64-41C1-815B-30C4ADB504E0}" srcOrd="8" destOrd="0" presId="urn:microsoft.com/office/officeart/2005/8/layout/pyramid2"/>
    <dgm:cxn modelId="{DEFB376A-9C81-4A51-AB4F-C52957CF8632}" type="presParOf" srcId="{5B5FB516-98AF-4BBD-90C4-928AD7EA60FA}" destId="{36E32219-99F5-4C13-8D84-977DF0DDF4B7}" srcOrd="9" destOrd="0" presId="urn:microsoft.com/office/officeart/2005/8/layout/pyramid2"/>
    <dgm:cxn modelId="{5493EED0-756C-4ED2-BD7E-06E8A035FA33}" type="presParOf" srcId="{5B5FB516-98AF-4BBD-90C4-928AD7EA60FA}" destId="{D6381125-EA9D-4855-9FB3-26EB4F399134}" srcOrd="10" destOrd="0" presId="urn:microsoft.com/office/officeart/2005/8/layout/pyramid2"/>
    <dgm:cxn modelId="{0C5B0B22-DD57-4E22-9546-486804F03369}" type="presParOf" srcId="{5B5FB516-98AF-4BBD-90C4-928AD7EA60FA}" destId="{33187583-0911-4748-9BA7-CF0D78282B99}" srcOrd="11" destOrd="0" presId="urn:microsoft.com/office/officeart/2005/8/layout/pyramid2"/>
    <dgm:cxn modelId="{4C49D09B-A5FB-48F9-99CD-C5AC2A423F63}" type="presParOf" srcId="{5B5FB516-98AF-4BBD-90C4-928AD7EA60FA}" destId="{F83C9596-FE2A-4F84-B48C-34D1301FE4E6}" srcOrd="12" destOrd="0" presId="urn:microsoft.com/office/officeart/2005/8/layout/pyramid2"/>
    <dgm:cxn modelId="{E994295E-EFB0-4542-A26F-84867BDD288F}" type="presParOf" srcId="{5B5FB516-98AF-4BBD-90C4-928AD7EA60FA}" destId="{1995FBF5-AF4E-4F88-955E-4AED79BB43BD}"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682E32-8D6E-471E-AED4-92C443FCA1F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3F634EA-E9A8-4D3B-8B92-A1EF52D3E2EB}">
      <dgm:prSet phldrT="[Text]" custT="1"/>
      <dgm:spPr>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gm:spPr>
      <dgm:t>
        <a:bodyPr spcFirstLastPara="0" vert="horz" wrap="square" lIns="68580" tIns="68580" rIns="68580" bIns="68580" numCol="1" spcCol="1270" anchor="ctr" anchorCtr="0"/>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gm:t>
    </dgm:pt>
    <dgm:pt modelId="{BFFEB0B6-3590-4611-80BE-72AF49366487}" type="parTrans" cxnId="{EA8C34EA-0F0E-4AFB-BFA8-403C2A023E09}">
      <dgm:prSet/>
      <dgm:spPr/>
      <dgm:t>
        <a:bodyPr/>
        <a:lstStyle/>
        <a:p>
          <a:endParaRPr lang="en-US"/>
        </a:p>
      </dgm:t>
    </dgm:pt>
    <dgm:pt modelId="{CD64D149-006D-4B59-9FD5-725B580392C3}" type="sibTrans" cxnId="{EA8C34EA-0F0E-4AFB-BFA8-403C2A023E09}">
      <dgm:prSet/>
      <dgm:spPr/>
      <dgm:t>
        <a:bodyPr/>
        <a:lstStyle/>
        <a:p>
          <a:endParaRPr lang="en-US"/>
        </a:p>
      </dgm:t>
    </dgm:pt>
    <dgm:pt modelId="{461C9B55-2E8B-4A6D-B040-E1478F8B294B}">
      <dgm:prSet phldrT="[Text]" custT="1"/>
      <dgm:spPr/>
      <dgm:t>
        <a:bodyPr/>
        <a:lstStyle/>
        <a:p>
          <a:r>
            <a:rPr lang="en-US" sz="1800"/>
            <a:t>Measurable</a:t>
          </a:r>
        </a:p>
      </dgm:t>
    </dgm:pt>
    <dgm:pt modelId="{F1428FA8-6CE2-498B-8164-2C28E0D9C779}" type="parTrans" cxnId="{5EA5713D-504A-43C5-8211-C0ECD0509E76}">
      <dgm:prSet/>
      <dgm:spPr/>
      <dgm:t>
        <a:bodyPr/>
        <a:lstStyle/>
        <a:p>
          <a:endParaRPr lang="en-US"/>
        </a:p>
      </dgm:t>
    </dgm:pt>
    <dgm:pt modelId="{5D958776-C4D6-494F-9C07-B8934AAB748D}" type="sibTrans" cxnId="{5EA5713D-504A-43C5-8211-C0ECD0509E76}">
      <dgm:prSet/>
      <dgm:spPr/>
      <dgm:t>
        <a:bodyPr/>
        <a:lstStyle/>
        <a:p>
          <a:endParaRPr lang="en-US"/>
        </a:p>
      </dgm:t>
    </dgm:pt>
    <dgm:pt modelId="{B8E46BEF-807E-4614-9156-679D4A2D9E81}">
      <dgm:prSet phldrT="[Text]" custT="1"/>
      <dgm:spPr/>
      <dgm:t>
        <a:bodyPr/>
        <a:lstStyle/>
        <a:p>
          <a:r>
            <a:rPr lang="en-US" sz="1800"/>
            <a:t>Relevant</a:t>
          </a:r>
        </a:p>
      </dgm:t>
    </dgm:pt>
    <dgm:pt modelId="{465506C8-20B4-4A8A-BC2E-916A6D31F491}" type="parTrans" cxnId="{572899DF-3AD4-4F6F-8216-3D3CBD4EF5FB}">
      <dgm:prSet/>
      <dgm:spPr/>
      <dgm:t>
        <a:bodyPr/>
        <a:lstStyle/>
        <a:p>
          <a:endParaRPr lang="en-US"/>
        </a:p>
      </dgm:t>
    </dgm:pt>
    <dgm:pt modelId="{E1B6DDFC-1AE4-4C51-93A1-8AB15E173B34}" type="sibTrans" cxnId="{572899DF-3AD4-4F6F-8216-3D3CBD4EF5FB}">
      <dgm:prSet/>
      <dgm:spPr/>
      <dgm:t>
        <a:bodyPr/>
        <a:lstStyle/>
        <a:p>
          <a:endParaRPr lang="en-US"/>
        </a:p>
      </dgm:t>
    </dgm:pt>
    <dgm:pt modelId="{C6013D96-A738-4ADD-A6AA-C4B15386051F}">
      <dgm:prSet phldrT="[Text]" custT="1"/>
      <dgm:spPr/>
      <dgm:t>
        <a:bodyPr/>
        <a:lstStyle/>
        <a:p>
          <a:r>
            <a:rPr lang="en-US" sz="1800"/>
            <a:t>Time-bound</a:t>
          </a:r>
        </a:p>
      </dgm:t>
    </dgm:pt>
    <dgm:pt modelId="{9F18474B-2AF2-46E1-9611-B05D3EF703EF}" type="parTrans" cxnId="{CD5009ED-8D1F-496C-8E5F-65A52A74DA4C}">
      <dgm:prSet/>
      <dgm:spPr/>
      <dgm:t>
        <a:bodyPr/>
        <a:lstStyle/>
        <a:p>
          <a:endParaRPr lang="en-US"/>
        </a:p>
      </dgm:t>
    </dgm:pt>
    <dgm:pt modelId="{E3A0960E-2782-4F49-BB20-5406E0FA7ED9}" type="sibTrans" cxnId="{CD5009ED-8D1F-496C-8E5F-65A52A74DA4C}">
      <dgm:prSet/>
      <dgm:spPr/>
      <dgm:t>
        <a:bodyPr/>
        <a:lstStyle/>
        <a:p>
          <a:endParaRPr lang="en-US"/>
        </a:p>
      </dgm:t>
    </dgm:pt>
    <dgm:pt modelId="{675C1BD5-1D85-4349-81FB-A8BB4BEA8A65}">
      <dgm:prSet phldrT="[Text]" custT="1"/>
      <dgm:spPr/>
      <dgm:t>
        <a:bodyPr/>
        <a:lstStyle/>
        <a:p>
          <a:r>
            <a:rPr lang="en-US" sz="1800"/>
            <a:t>Inclusive</a:t>
          </a:r>
        </a:p>
      </dgm:t>
    </dgm:pt>
    <dgm:pt modelId="{E14E4230-2C21-421A-A2F2-4ABBB1858EAE}" type="parTrans" cxnId="{3E403608-CFCA-4859-A82B-4C4A60E56921}">
      <dgm:prSet/>
      <dgm:spPr/>
      <dgm:t>
        <a:bodyPr/>
        <a:lstStyle/>
        <a:p>
          <a:endParaRPr lang="en-US"/>
        </a:p>
      </dgm:t>
    </dgm:pt>
    <dgm:pt modelId="{6BF1099F-98FA-4147-A1CA-B2DBF96F57BC}" type="sibTrans" cxnId="{3E403608-CFCA-4859-A82B-4C4A60E56921}">
      <dgm:prSet/>
      <dgm:spPr/>
      <dgm:t>
        <a:bodyPr/>
        <a:lstStyle/>
        <a:p>
          <a:endParaRPr lang="en-US"/>
        </a:p>
      </dgm:t>
    </dgm:pt>
    <dgm:pt modelId="{5D19652D-3A93-4D62-88F3-49D117B2AA5A}">
      <dgm:prSet phldrT="[Text]" custT="1"/>
      <dgm:spPr>
        <a:solidFill>
          <a:srgbClr val="002060">
            <a:alpha val="90000"/>
          </a:srgbClr>
        </a:solidFill>
      </dgm:spPr>
      <dgm:t>
        <a:bodyPr/>
        <a:lstStyle/>
        <a:p>
          <a:r>
            <a:rPr lang="en-US" sz="1800" b="1">
              <a:solidFill>
                <a:schemeClr val="bg1"/>
              </a:solidFill>
            </a:rPr>
            <a:t>Equitable</a:t>
          </a:r>
        </a:p>
      </dgm:t>
    </dgm:pt>
    <dgm:pt modelId="{9A26F3DA-F916-4AC2-B8FA-61167FE34D59}" type="parTrans" cxnId="{086D1476-8780-434A-A911-218676B14B0A}">
      <dgm:prSet/>
      <dgm:spPr/>
      <dgm:t>
        <a:bodyPr/>
        <a:lstStyle/>
        <a:p>
          <a:endParaRPr lang="en-US"/>
        </a:p>
      </dgm:t>
    </dgm:pt>
    <dgm:pt modelId="{FF935527-139C-4F1E-AE6C-299436B3A932}" type="sibTrans" cxnId="{086D1476-8780-434A-A911-218676B14B0A}">
      <dgm:prSet/>
      <dgm:spPr/>
      <dgm:t>
        <a:bodyPr/>
        <a:lstStyle/>
        <a:p>
          <a:endParaRPr lang="en-US"/>
        </a:p>
      </dgm:t>
    </dgm:pt>
    <dgm:pt modelId="{7F3F1D56-18ED-4297-8CD4-951F18BE1B8E}">
      <dgm:prSet phldrT="[Text]" custT="1"/>
      <dgm:spPr/>
      <dgm:t>
        <a:bodyPr/>
        <a:lstStyle/>
        <a:p>
          <a:r>
            <a:rPr lang="en-US" sz="1800">
              <a:latin typeface="Calibri"/>
            </a:rPr>
            <a:t>Attainable</a:t>
          </a:r>
          <a:endParaRPr lang="en-US" sz="1800"/>
        </a:p>
      </dgm:t>
    </dgm:pt>
    <dgm:pt modelId="{1170B86D-156E-4B43-A1B5-F12895527532}" type="parTrans" cxnId="{AA29BC53-7828-4E72-8358-92E7F164223F}">
      <dgm:prSet/>
      <dgm:spPr/>
      <dgm:t>
        <a:bodyPr/>
        <a:lstStyle/>
        <a:p>
          <a:endParaRPr lang="en-US"/>
        </a:p>
      </dgm:t>
    </dgm:pt>
    <dgm:pt modelId="{23D6AC4E-DE71-4F1A-8844-F61B01765635}" type="sibTrans" cxnId="{AA29BC53-7828-4E72-8358-92E7F164223F}">
      <dgm:prSet/>
      <dgm:spPr/>
      <dgm:t>
        <a:bodyPr/>
        <a:lstStyle/>
        <a:p>
          <a:endParaRPr lang="en-US"/>
        </a:p>
      </dgm:t>
    </dgm:pt>
    <dgm:pt modelId="{80A32B00-7D17-4FD1-9AA2-D77E93B732CD}" type="pres">
      <dgm:prSet presAssocID="{31682E32-8D6E-471E-AED4-92C443FCA1FF}" presName="compositeShape" presStyleCnt="0">
        <dgm:presLayoutVars>
          <dgm:dir/>
          <dgm:resizeHandles/>
        </dgm:presLayoutVars>
      </dgm:prSet>
      <dgm:spPr/>
    </dgm:pt>
    <dgm:pt modelId="{7A84A3E7-7461-4ACC-ADB8-DDF715637918}" type="pres">
      <dgm:prSet presAssocID="{31682E32-8D6E-471E-AED4-92C443FCA1FF}" presName="pyramid" presStyleLbl="node1" presStyleIdx="0" presStyleCnt="1"/>
      <dgm:spPr>
        <a:solidFill>
          <a:srgbClr val="002060"/>
        </a:solidFill>
      </dgm:spPr>
    </dgm:pt>
    <dgm:pt modelId="{5B5FB516-98AF-4BBD-90C4-928AD7EA60FA}" type="pres">
      <dgm:prSet presAssocID="{31682E32-8D6E-471E-AED4-92C443FCA1FF}" presName="theList" presStyleCnt="0"/>
      <dgm:spPr/>
    </dgm:pt>
    <dgm:pt modelId="{16688011-118D-4241-9127-20717E535464}" type="pres">
      <dgm:prSet presAssocID="{83F634EA-E9A8-4D3B-8B92-A1EF52D3E2EB}" presName="aNode" presStyleLbl="fgAcc1" presStyleIdx="0" presStyleCnt="7">
        <dgm:presLayoutVars>
          <dgm:bulletEnabled val="1"/>
        </dgm:presLayoutVars>
      </dgm:prSet>
      <dgm:spPr>
        <a:xfrm>
          <a:off x="1572515" y="296781"/>
          <a:ext cx="1927198" cy="301124"/>
        </a:xfrm>
        <a:prstGeom prst="roundRect">
          <a:avLst/>
        </a:prstGeom>
      </dgm:spPr>
    </dgm:pt>
    <dgm:pt modelId="{B165F470-DF65-44AD-88D9-A988CDDE2DAD}" type="pres">
      <dgm:prSet presAssocID="{83F634EA-E9A8-4D3B-8B92-A1EF52D3E2EB}" presName="aSpace" presStyleCnt="0"/>
      <dgm:spPr/>
    </dgm:pt>
    <dgm:pt modelId="{5DAD8646-904D-46D7-96E2-EF3F84FAA0CF}" type="pres">
      <dgm:prSet presAssocID="{461C9B55-2E8B-4A6D-B040-E1478F8B294B}" presName="aNode" presStyleLbl="fgAcc1" presStyleIdx="1" presStyleCnt="7">
        <dgm:presLayoutVars>
          <dgm:bulletEnabled val="1"/>
        </dgm:presLayoutVars>
      </dgm:prSet>
      <dgm:spPr/>
    </dgm:pt>
    <dgm:pt modelId="{E1F3B129-32B9-42D2-8489-F115174FD5BF}" type="pres">
      <dgm:prSet presAssocID="{461C9B55-2E8B-4A6D-B040-E1478F8B294B}" presName="aSpace" presStyleCnt="0"/>
      <dgm:spPr/>
    </dgm:pt>
    <dgm:pt modelId="{62C53CFA-82B9-4414-B90D-2AED475B446B}" type="pres">
      <dgm:prSet presAssocID="{7F3F1D56-18ED-4297-8CD4-951F18BE1B8E}" presName="aNode" presStyleLbl="fgAcc1" presStyleIdx="2" presStyleCnt="7">
        <dgm:presLayoutVars>
          <dgm:bulletEnabled val="1"/>
        </dgm:presLayoutVars>
      </dgm:prSet>
      <dgm:spPr/>
    </dgm:pt>
    <dgm:pt modelId="{459A5C9F-2DAA-4D62-B099-233FFA5EBB79}" type="pres">
      <dgm:prSet presAssocID="{7F3F1D56-18ED-4297-8CD4-951F18BE1B8E}" presName="aSpace" presStyleCnt="0"/>
      <dgm:spPr/>
    </dgm:pt>
    <dgm:pt modelId="{26439AAA-7238-48DC-A31C-A16086365356}" type="pres">
      <dgm:prSet presAssocID="{B8E46BEF-807E-4614-9156-679D4A2D9E81}" presName="aNode" presStyleLbl="fgAcc1" presStyleIdx="3" presStyleCnt="7">
        <dgm:presLayoutVars>
          <dgm:bulletEnabled val="1"/>
        </dgm:presLayoutVars>
      </dgm:prSet>
      <dgm:spPr/>
    </dgm:pt>
    <dgm:pt modelId="{2BE6E96E-19CB-4B02-87AB-78CDF8744423}" type="pres">
      <dgm:prSet presAssocID="{B8E46BEF-807E-4614-9156-679D4A2D9E81}" presName="aSpace" presStyleCnt="0"/>
      <dgm:spPr/>
    </dgm:pt>
    <dgm:pt modelId="{037C3542-DE64-41C1-815B-30C4ADB504E0}" type="pres">
      <dgm:prSet presAssocID="{C6013D96-A738-4ADD-A6AA-C4B15386051F}" presName="aNode" presStyleLbl="fgAcc1" presStyleIdx="4" presStyleCnt="7">
        <dgm:presLayoutVars>
          <dgm:bulletEnabled val="1"/>
        </dgm:presLayoutVars>
      </dgm:prSet>
      <dgm:spPr/>
    </dgm:pt>
    <dgm:pt modelId="{36E32219-99F5-4C13-8D84-977DF0DDF4B7}" type="pres">
      <dgm:prSet presAssocID="{C6013D96-A738-4ADD-A6AA-C4B15386051F}" presName="aSpace" presStyleCnt="0"/>
      <dgm:spPr/>
    </dgm:pt>
    <dgm:pt modelId="{D6381125-EA9D-4855-9FB3-26EB4F399134}" type="pres">
      <dgm:prSet presAssocID="{675C1BD5-1D85-4349-81FB-A8BB4BEA8A65}" presName="aNode" presStyleLbl="fgAcc1" presStyleIdx="5" presStyleCnt="7">
        <dgm:presLayoutVars>
          <dgm:bulletEnabled val="1"/>
        </dgm:presLayoutVars>
      </dgm:prSet>
      <dgm:spPr/>
    </dgm:pt>
    <dgm:pt modelId="{33187583-0911-4748-9BA7-CF0D78282B99}" type="pres">
      <dgm:prSet presAssocID="{675C1BD5-1D85-4349-81FB-A8BB4BEA8A65}" presName="aSpace" presStyleCnt="0"/>
      <dgm:spPr/>
    </dgm:pt>
    <dgm:pt modelId="{F83C9596-FE2A-4F84-B48C-34D1301FE4E6}" type="pres">
      <dgm:prSet presAssocID="{5D19652D-3A93-4D62-88F3-49D117B2AA5A}" presName="aNode" presStyleLbl="fgAcc1" presStyleIdx="6" presStyleCnt="7">
        <dgm:presLayoutVars>
          <dgm:bulletEnabled val="1"/>
        </dgm:presLayoutVars>
      </dgm:prSet>
      <dgm:spPr/>
    </dgm:pt>
    <dgm:pt modelId="{1995FBF5-AF4E-4F88-955E-4AED79BB43BD}" type="pres">
      <dgm:prSet presAssocID="{5D19652D-3A93-4D62-88F3-49D117B2AA5A}" presName="aSpace" presStyleCnt="0"/>
      <dgm:spPr/>
    </dgm:pt>
  </dgm:ptLst>
  <dgm:cxnLst>
    <dgm:cxn modelId="{3E403608-CFCA-4859-A82B-4C4A60E56921}" srcId="{31682E32-8D6E-471E-AED4-92C443FCA1FF}" destId="{675C1BD5-1D85-4349-81FB-A8BB4BEA8A65}" srcOrd="5" destOrd="0" parTransId="{E14E4230-2C21-421A-A2F2-4ABBB1858EAE}" sibTransId="{6BF1099F-98FA-4147-A1CA-B2DBF96F57BC}"/>
    <dgm:cxn modelId="{9D79D60B-070A-401B-9C07-6A1DEAEB2349}" type="presOf" srcId="{31682E32-8D6E-471E-AED4-92C443FCA1FF}" destId="{80A32B00-7D17-4FD1-9AA2-D77E93B732CD}" srcOrd="0" destOrd="0" presId="urn:microsoft.com/office/officeart/2005/8/layout/pyramid2"/>
    <dgm:cxn modelId="{796F0623-7F46-4AB7-A28F-67FB32A79388}" type="presOf" srcId="{83F634EA-E9A8-4D3B-8B92-A1EF52D3E2EB}" destId="{16688011-118D-4241-9127-20717E535464}" srcOrd="0" destOrd="0" presId="urn:microsoft.com/office/officeart/2005/8/layout/pyramid2"/>
    <dgm:cxn modelId="{EF4A0A2F-1A55-4542-9AF0-A8695CA6ED3B}" type="presOf" srcId="{C6013D96-A738-4ADD-A6AA-C4B15386051F}" destId="{037C3542-DE64-41C1-815B-30C4ADB504E0}" srcOrd="0" destOrd="0" presId="urn:microsoft.com/office/officeart/2005/8/layout/pyramid2"/>
    <dgm:cxn modelId="{5EA5713D-504A-43C5-8211-C0ECD0509E76}" srcId="{31682E32-8D6E-471E-AED4-92C443FCA1FF}" destId="{461C9B55-2E8B-4A6D-B040-E1478F8B294B}" srcOrd="1" destOrd="0" parTransId="{F1428FA8-6CE2-498B-8164-2C28E0D9C779}" sibTransId="{5D958776-C4D6-494F-9C07-B8934AAB748D}"/>
    <dgm:cxn modelId="{4F3D3443-414F-41BF-A278-50F04B5D988C}" type="presOf" srcId="{B8E46BEF-807E-4614-9156-679D4A2D9E81}" destId="{26439AAA-7238-48DC-A31C-A16086365356}" srcOrd="0" destOrd="0" presId="urn:microsoft.com/office/officeart/2005/8/layout/pyramid2"/>
    <dgm:cxn modelId="{AA29BC53-7828-4E72-8358-92E7F164223F}" srcId="{31682E32-8D6E-471E-AED4-92C443FCA1FF}" destId="{7F3F1D56-18ED-4297-8CD4-951F18BE1B8E}" srcOrd="2" destOrd="0" parTransId="{1170B86D-156E-4B43-A1B5-F12895527532}" sibTransId="{23D6AC4E-DE71-4F1A-8844-F61B01765635}"/>
    <dgm:cxn modelId="{086D1476-8780-434A-A911-218676B14B0A}" srcId="{31682E32-8D6E-471E-AED4-92C443FCA1FF}" destId="{5D19652D-3A93-4D62-88F3-49D117B2AA5A}" srcOrd="6" destOrd="0" parTransId="{9A26F3DA-F916-4AC2-B8FA-61167FE34D59}" sibTransId="{FF935527-139C-4F1E-AE6C-299436B3A932}"/>
    <dgm:cxn modelId="{450C6794-935E-4A20-B4A8-CCC30D815BF2}" type="presOf" srcId="{5D19652D-3A93-4D62-88F3-49D117B2AA5A}" destId="{F83C9596-FE2A-4F84-B48C-34D1301FE4E6}" srcOrd="0" destOrd="0" presId="urn:microsoft.com/office/officeart/2005/8/layout/pyramid2"/>
    <dgm:cxn modelId="{B11709D9-5516-476A-B086-DA13A6E1CA7D}" type="presOf" srcId="{7F3F1D56-18ED-4297-8CD4-951F18BE1B8E}" destId="{62C53CFA-82B9-4414-B90D-2AED475B446B}" srcOrd="0" destOrd="0" presId="urn:microsoft.com/office/officeart/2005/8/layout/pyramid2"/>
    <dgm:cxn modelId="{572899DF-3AD4-4F6F-8216-3D3CBD4EF5FB}" srcId="{31682E32-8D6E-471E-AED4-92C443FCA1FF}" destId="{B8E46BEF-807E-4614-9156-679D4A2D9E81}" srcOrd="3" destOrd="0" parTransId="{465506C8-20B4-4A8A-BC2E-916A6D31F491}" sibTransId="{E1B6DDFC-1AE4-4C51-93A1-8AB15E173B34}"/>
    <dgm:cxn modelId="{EA8C34EA-0F0E-4AFB-BFA8-403C2A023E09}" srcId="{31682E32-8D6E-471E-AED4-92C443FCA1FF}" destId="{83F634EA-E9A8-4D3B-8B92-A1EF52D3E2EB}" srcOrd="0" destOrd="0" parTransId="{BFFEB0B6-3590-4611-80BE-72AF49366487}" sibTransId="{CD64D149-006D-4B59-9FD5-725B580392C3}"/>
    <dgm:cxn modelId="{CD5009ED-8D1F-496C-8E5F-65A52A74DA4C}" srcId="{31682E32-8D6E-471E-AED4-92C443FCA1FF}" destId="{C6013D96-A738-4ADD-A6AA-C4B15386051F}" srcOrd="4" destOrd="0" parTransId="{9F18474B-2AF2-46E1-9611-B05D3EF703EF}" sibTransId="{E3A0960E-2782-4F49-BB20-5406E0FA7ED9}"/>
    <dgm:cxn modelId="{54ECE1F3-B3CF-4888-B130-8A7AD9074D0E}" type="presOf" srcId="{461C9B55-2E8B-4A6D-B040-E1478F8B294B}" destId="{5DAD8646-904D-46D7-96E2-EF3F84FAA0CF}" srcOrd="0" destOrd="0" presId="urn:microsoft.com/office/officeart/2005/8/layout/pyramid2"/>
    <dgm:cxn modelId="{C5A944F5-161D-49B8-AB26-FB14D01C4704}" type="presOf" srcId="{675C1BD5-1D85-4349-81FB-A8BB4BEA8A65}" destId="{D6381125-EA9D-4855-9FB3-26EB4F399134}" srcOrd="0" destOrd="0" presId="urn:microsoft.com/office/officeart/2005/8/layout/pyramid2"/>
    <dgm:cxn modelId="{E32A7255-9B48-4F2B-864F-02A6A77E87A6}" type="presParOf" srcId="{80A32B00-7D17-4FD1-9AA2-D77E93B732CD}" destId="{7A84A3E7-7461-4ACC-ADB8-DDF715637918}" srcOrd="0" destOrd="0" presId="urn:microsoft.com/office/officeart/2005/8/layout/pyramid2"/>
    <dgm:cxn modelId="{51C68E67-646C-42D4-A2C5-5D0995F49967}" type="presParOf" srcId="{80A32B00-7D17-4FD1-9AA2-D77E93B732CD}" destId="{5B5FB516-98AF-4BBD-90C4-928AD7EA60FA}" srcOrd="1" destOrd="0" presId="urn:microsoft.com/office/officeart/2005/8/layout/pyramid2"/>
    <dgm:cxn modelId="{B7917A26-52C3-4710-AF8F-6F805285AB97}" type="presParOf" srcId="{5B5FB516-98AF-4BBD-90C4-928AD7EA60FA}" destId="{16688011-118D-4241-9127-20717E535464}" srcOrd="0" destOrd="0" presId="urn:microsoft.com/office/officeart/2005/8/layout/pyramid2"/>
    <dgm:cxn modelId="{4A10A5A0-A0A8-486D-BFE8-9985603F388F}" type="presParOf" srcId="{5B5FB516-98AF-4BBD-90C4-928AD7EA60FA}" destId="{B165F470-DF65-44AD-88D9-A988CDDE2DAD}" srcOrd="1" destOrd="0" presId="urn:microsoft.com/office/officeart/2005/8/layout/pyramid2"/>
    <dgm:cxn modelId="{9C3E01C1-1C30-4B6C-A1CD-A59A8ED2106E}" type="presParOf" srcId="{5B5FB516-98AF-4BBD-90C4-928AD7EA60FA}" destId="{5DAD8646-904D-46D7-96E2-EF3F84FAA0CF}" srcOrd="2" destOrd="0" presId="urn:microsoft.com/office/officeart/2005/8/layout/pyramid2"/>
    <dgm:cxn modelId="{9212294A-692F-419B-AE75-FAE62B3A8DC3}" type="presParOf" srcId="{5B5FB516-98AF-4BBD-90C4-928AD7EA60FA}" destId="{E1F3B129-32B9-42D2-8489-F115174FD5BF}" srcOrd="3" destOrd="0" presId="urn:microsoft.com/office/officeart/2005/8/layout/pyramid2"/>
    <dgm:cxn modelId="{74800FE2-4780-4077-BC95-C55C6F267BD5}" type="presParOf" srcId="{5B5FB516-98AF-4BBD-90C4-928AD7EA60FA}" destId="{62C53CFA-82B9-4414-B90D-2AED475B446B}" srcOrd="4" destOrd="0" presId="urn:microsoft.com/office/officeart/2005/8/layout/pyramid2"/>
    <dgm:cxn modelId="{E01FE636-CD99-422D-A488-9EA935357488}" type="presParOf" srcId="{5B5FB516-98AF-4BBD-90C4-928AD7EA60FA}" destId="{459A5C9F-2DAA-4D62-B099-233FFA5EBB79}" srcOrd="5" destOrd="0" presId="urn:microsoft.com/office/officeart/2005/8/layout/pyramid2"/>
    <dgm:cxn modelId="{2EDE166A-235A-4795-B904-ADC0F16F56F2}" type="presParOf" srcId="{5B5FB516-98AF-4BBD-90C4-928AD7EA60FA}" destId="{26439AAA-7238-48DC-A31C-A16086365356}" srcOrd="6" destOrd="0" presId="urn:microsoft.com/office/officeart/2005/8/layout/pyramid2"/>
    <dgm:cxn modelId="{42A0FA60-43E3-4B89-8F42-98C6EA8B1365}" type="presParOf" srcId="{5B5FB516-98AF-4BBD-90C4-928AD7EA60FA}" destId="{2BE6E96E-19CB-4B02-87AB-78CDF8744423}" srcOrd="7" destOrd="0" presId="urn:microsoft.com/office/officeart/2005/8/layout/pyramid2"/>
    <dgm:cxn modelId="{65BA00B6-EF09-4B66-89FA-F0D69082F717}" type="presParOf" srcId="{5B5FB516-98AF-4BBD-90C4-928AD7EA60FA}" destId="{037C3542-DE64-41C1-815B-30C4ADB504E0}" srcOrd="8" destOrd="0" presId="urn:microsoft.com/office/officeart/2005/8/layout/pyramid2"/>
    <dgm:cxn modelId="{DEFB376A-9C81-4A51-AB4F-C52957CF8632}" type="presParOf" srcId="{5B5FB516-98AF-4BBD-90C4-928AD7EA60FA}" destId="{36E32219-99F5-4C13-8D84-977DF0DDF4B7}" srcOrd="9" destOrd="0" presId="urn:microsoft.com/office/officeart/2005/8/layout/pyramid2"/>
    <dgm:cxn modelId="{5493EED0-756C-4ED2-BD7E-06E8A035FA33}" type="presParOf" srcId="{5B5FB516-98AF-4BBD-90C4-928AD7EA60FA}" destId="{D6381125-EA9D-4855-9FB3-26EB4F399134}" srcOrd="10" destOrd="0" presId="urn:microsoft.com/office/officeart/2005/8/layout/pyramid2"/>
    <dgm:cxn modelId="{0C5B0B22-DD57-4E22-9546-486804F03369}" type="presParOf" srcId="{5B5FB516-98AF-4BBD-90C4-928AD7EA60FA}" destId="{33187583-0911-4748-9BA7-CF0D78282B99}" srcOrd="11" destOrd="0" presId="urn:microsoft.com/office/officeart/2005/8/layout/pyramid2"/>
    <dgm:cxn modelId="{4C49D09B-A5FB-48F9-99CD-C5AC2A423F63}" type="presParOf" srcId="{5B5FB516-98AF-4BBD-90C4-928AD7EA60FA}" destId="{F83C9596-FE2A-4F84-B48C-34D1301FE4E6}" srcOrd="12" destOrd="0" presId="urn:microsoft.com/office/officeart/2005/8/layout/pyramid2"/>
    <dgm:cxn modelId="{E994295E-EFB0-4542-A26F-84867BDD288F}" type="presParOf" srcId="{5B5FB516-98AF-4BBD-90C4-928AD7EA60FA}" destId="{1995FBF5-AF4E-4F88-955E-4AED79BB43BD}"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74F63-39EB-474E-8377-D2ACAFC98980}">
      <dsp:nvSpPr>
        <dsp:cNvPr id="0" name=""/>
        <dsp:cNvSpPr/>
      </dsp:nvSpPr>
      <dsp:spPr>
        <a:xfrm>
          <a:off x="682662" y="0"/>
          <a:ext cx="7736840" cy="450855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19AA3-676C-4E6F-91B8-FF8141041C76}">
      <dsp:nvSpPr>
        <dsp:cNvPr id="0" name=""/>
        <dsp:cNvSpPr/>
      </dsp:nvSpPr>
      <dsp:spPr>
        <a:xfrm>
          <a:off x="4555" y="1352565"/>
          <a:ext cx="2191097" cy="18034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Form a CQI Team</a:t>
          </a:r>
        </a:p>
      </dsp:txBody>
      <dsp:txXfrm>
        <a:off x="92591" y="1440601"/>
        <a:ext cx="2015025" cy="1627348"/>
      </dsp:txXfrm>
    </dsp:sp>
    <dsp:sp modelId="{9C200121-90C6-4318-9B6F-3969AEADE5A5}">
      <dsp:nvSpPr>
        <dsp:cNvPr id="0" name=""/>
        <dsp:cNvSpPr/>
      </dsp:nvSpPr>
      <dsp:spPr>
        <a:xfrm>
          <a:off x="2305207" y="1352565"/>
          <a:ext cx="2191097" cy="180342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Identify Improvement Area</a:t>
          </a:r>
        </a:p>
      </dsp:txBody>
      <dsp:txXfrm>
        <a:off x="2393243" y="1440601"/>
        <a:ext cx="2015025" cy="1627348"/>
      </dsp:txXfrm>
    </dsp:sp>
    <dsp:sp modelId="{41DFF481-FB3E-483F-A101-83CCC1AAF970}">
      <dsp:nvSpPr>
        <dsp:cNvPr id="0" name=""/>
        <dsp:cNvSpPr/>
      </dsp:nvSpPr>
      <dsp:spPr>
        <a:xfrm>
          <a:off x="4605859" y="1352565"/>
          <a:ext cx="2191097" cy="180342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Plan-Do-Study-Act</a:t>
          </a:r>
        </a:p>
      </dsp:txBody>
      <dsp:txXfrm>
        <a:off x="4693895" y="1440601"/>
        <a:ext cx="2015025" cy="1627348"/>
      </dsp:txXfrm>
    </dsp:sp>
    <dsp:sp modelId="{75B8B698-E47B-4A48-9815-5F2288CD40FC}">
      <dsp:nvSpPr>
        <dsp:cNvPr id="0" name=""/>
        <dsp:cNvSpPr/>
      </dsp:nvSpPr>
      <dsp:spPr>
        <a:xfrm>
          <a:off x="6906512" y="1352565"/>
          <a:ext cx="2191097" cy="18034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Lessons Learned</a:t>
          </a:r>
        </a:p>
      </dsp:txBody>
      <dsp:txXfrm>
        <a:off x="6994548" y="1440601"/>
        <a:ext cx="2015025" cy="1627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A3E7-7461-4ACC-ADB8-DDF715637918}">
      <dsp:nvSpPr>
        <dsp:cNvPr id="0" name=""/>
        <dsp:cNvSpPr/>
      </dsp:nvSpPr>
      <dsp:spPr>
        <a:xfrm>
          <a:off x="255596" y="0"/>
          <a:ext cx="4589232" cy="4589232"/>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88011-118D-4241-9127-20717E535464}">
      <dsp:nvSpPr>
        <dsp:cNvPr id="0" name=""/>
        <dsp:cNvSpPr/>
      </dsp:nvSpPr>
      <dsp:spPr>
        <a:xfrm>
          <a:off x="2550212" y="459371"/>
          <a:ext cx="2983000" cy="466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Specific </a:t>
          </a:r>
        </a:p>
      </dsp:txBody>
      <dsp:txXfrm>
        <a:off x="2572965" y="482124"/>
        <a:ext cx="2937494" cy="420587"/>
      </dsp:txXfrm>
    </dsp:sp>
    <dsp:sp modelId="{5DAD8646-904D-46D7-96E2-EF3F84FAA0CF}">
      <dsp:nvSpPr>
        <dsp:cNvPr id="0" name=""/>
        <dsp:cNvSpPr/>
      </dsp:nvSpPr>
      <dsp:spPr>
        <a:xfrm>
          <a:off x="2550212" y="983726"/>
          <a:ext cx="2983000" cy="466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Measurable</a:t>
          </a:r>
        </a:p>
      </dsp:txBody>
      <dsp:txXfrm>
        <a:off x="2572965" y="1006479"/>
        <a:ext cx="2937494" cy="420587"/>
      </dsp:txXfrm>
    </dsp:sp>
    <dsp:sp modelId="{62C53CFA-82B9-4414-B90D-2AED475B446B}">
      <dsp:nvSpPr>
        <dsp:cNvPr id="0" name=""/>
        <dsp:cNvSpPr/>
      </dsp:nvSpPr>
      <dsp:spPr>
        <a:xfrm>
          <a:off x="2550212" y="1508082"/>
          <a:ext cx="2983000" cy="466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Attainable</a:t>
          </a:r>
        </a:p>
      </dsp:txBody>
      <dsp:txXfrm>
        <a:off x="2572965" y="1530835"/>
        <a:ext cx="2937494" cy="420587"/>
      </dsp:txXfrm>
    </dsp:sp>
    <dsp:sp modelId="{26439AAA-7238-48DC-A31C-A16086365356}">
      <dsp:nvSpPr>
        <dsp:cNvPr id="0" name=""/>
        <dsp:cNvSpPr/>
      </dsp:nvSpPr>
      <dsp:spPr>
        <a:xfrm>
          <a:off x="2550212" y="2032438"/>
          <a:ext cx="2983000" cy="466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Relevant</a:t>
          </a:r>
        </a:p>
      </dsp:txBody>
      <dsp:txXfrm>
        <a:off x="2572965" y="2055191"/>
        <a:ext cx="2937494" cy="420587"/>
      </dsp:txXfrm>
    </dsp:sp>
    <dsp:sp modelId="{037C3542-DE64-41C1-815B-30C4ADB504E0}">
      <dsp:nvSpPr>
        <dsp:cNvPr id="0" name=""/>
        <dsp:cNvSpPr/>
      </dsp:nvSpPr>
      <dsp:spPr>
        <a:xfrm>
          <a:off x="2550212" y="2556793"/>
          <a:ext cx="2983000" cy="466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Time-bound</a:t>
          </a:r>
        </a:p>
      </dsp:txBody>
      <dsp:txXfrm>
        <a:off x="2572965" y="2579546"/>
        <a:ext cx="2937494" cy="420587"/>
      </dsp:txXfrm>
    </dsp:sp>
    <dsp:sp modelId="{D6381125-EA9D-4855-9FB3-26EB4F399134}">
      <dsp:nvSpPr>
        <dsp:cNvPr id="0" name=""/>
        <dsp:cNvSpPr/>
      </dsp:nvSpPr>
      <dsp:spPr>
        <a:xfrm>
          <a:off x="2550212" y="3081149"/>
          <a:ext cx="2983000" cy="466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Inclusive</a:t>
          </a:r>
        </a:p>
      </dsp:txBody>
      <dsp:txXfrm>
        <a:off x="2572965" y="3103902"/>
        <a:ext cx="2937494" cy="420587"/>
      </dsp:txXfrm>
    </dsp:sp>
    <dsp:sp modelId="{F83C9596-FE2A-4F84-B48C-34D1301FE4E6}">
      <dsp:nvSpPr>
        <dsp:cNvPr id="0" name=""/>
        <dsp:cNvSpPr/>
      </dsp:nvSpPr>
      <dsp:spPr>
        <a:xfrm>
          <a:off x="2550212" y="3605505"/>
          <a:ext cx="2983000" cy="466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Equitable</a:t>
          </a:r>
        </a:p>
      </dsp:txBody>
      <dsp:txXfrm>
        <a:off x="2572965" y="3628258"/>
        <a:ext cx="2937494" cy="420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A3E7-7461-4ACC-ADB8-DDF715637918}">
      <dsp:nvSpPr>
        <dsp:cNvPr id="0" name=""/>
        <dsp:cNvSpPr/>
      </dsp:nvSpPr>
      <dsp:spPr>
        <a:xfrm>
          <a:off x="90055" y="0"/>
          <a:ext cx="2964921" cy="2964921"/>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88011-118D-4241-9127-20717E535464}">
      <dsp:nvSpPr>
        <dsp:cNvPr id="0" name=""/>
        <dsp:cNvSpPr/>
      </dsp:nvSpPr>
      <dsp:spPr>
        <a:xfrm>
          <a:off x="1572515" y="296781"/>
          <a:ext cx="1927198" cy="301124"/>
        </a:xfrm>
        <a:prstGeom prst="roundRect">
          <a:avLst/>
        </a:prstGeom>
        <a:solidFill>
          <a:srgbClr val="00206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solidFill>
                <a:schemeClr val="bg1"/>
              </a:solidFill>
            </a:rPr>
            <a:t>Specific</a:t>
          </a:r>
          <a:r>
            <a:rPr lang="en-US" sz="1800" b="1" kern="1200">
              <a:solidFill>
                <a:schemeClr val="bg1"/>
              </a:solidFill>
              <a:latin typeface="Calibri"/>
            </a:rPr>
            <a:t> </a:t>
          </a:r>
          <a:endParaRPr lang="en-US" sz="1800" b="1" kern="1200">
            <a:solidFill>
              <a:schemeClr val="bg1"/>
            </a:solidFill>
          </a:endParaRPr>
        </a:p>
      </dsp:txBody>
      <dsp:txXfrm>
        <a:off x="1587215" y="311481"/>
        <a:ext cx="1897798" cy="271724"/>
      </dsp:txXfrm>
    </dsp:sp>
    <dsp:sp modelId="{5DAD8646-904D-46D7-96E2-EF3F84FAA0CF}">
      <dsp:nvSpPr>
        <dsp:cNvPr id="0" name=""/>
        <dsp:cNvSpPr/>
      </dsp:nvSpPr>
      <dsp:spPr>
        <a:xfrm>
          <a:off x="1572515" y="63554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Measurable</a:t>
          </a:r>
        </a:p>
      </dsp:txBody>
      <dsp:txXfrm>
        <a:off x="1587215" y="650247"/>
        <a:ext cx="1897798" cy="271724"/>
      </dsp:txXfrm>
    </dsp:sp>
    <dsp:sp modelId="{62C53CFA-82B9-4414-B90D-2AED475B446B}">
      <dsp:nvSpPr>
        <dsp:cNvPr id="0" name=""/>
        <dsp:cNvSpPr/>
      </dsp:nvSpPr>
      <dsp:spPr>
        <a:xfrm>
          <a:off x="1572515" y="974312"/>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rPr>
            <a:t>Attainable</a:t>
          </a:r>
          <a:endParaRPr lang="en-US" sz="1800" kern="1200"/>
        </a:p>
      </dsp:txBody>
      <dsp:txXfrm>
        <a:off x="1587215" y="989012"/>
        <a:ext cx="1897798" cy="271724"/>
      </dsp:txXfrm>
    </dsp:sp>
    <dsp:sp modelId="{26439AAA-7238-48DC-A31C-A16086365356}">
      <dsp:nvSpPr>
        <dsp:cNvPr id="0" name=""/>
        <dsp:cNvSpPr/>
      </dsp:nvSpPr>
      <dsp:spPr>
        <a:xfrm>
          <a:off x="1572515" y="131307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Relevant</a:t>
          </a:r>
        </a:p>
      </dsp:txBody>
      <dsp:txXfrm>
        <a:off x="1587215" y="1327777"/>
        <a:ext cx="1897798" cy="271724"/>
      </dsp:txXfrm>
    </dsp:sp>
    <dsp:sp modelId="{037C3542-DE64-41C1-815B-30C4ADB504E0}">
      <dsp:nvSpPr>
        <dsp:cNvPr id="0" name=""/>
        <dsp:cNvSpPr/>
      </dsp:nvSpPr>
      <dsp:spPr>
        <a:xfrm>
          <a:off x="1572515" y="165184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Time-bound</a:t>
          </a:r>
        </a:p>
      </dsp:txBody>
      <dsp:txXfrm>
        <a:off x="1587215" y="1666543"/>
        <a:ext cx="1897798" cy="271724"/>
      </dsp:txXfrm>
    </dsp:sp>
    <dsp:sp modelId="{D6381125-EA9D-4855-9FB3-26EB4F399134}">
      <dsp:nvSpPr>
        <dsp:cNvPr id="0" name=""/>
        <dsp:cNvSpPr/>
      </dsp:nvSpPr>
      <dsp:spPr>
        <a:xfrm>
          <a:off x="1572515" y="1990608"/>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Inclusive</a:t>
          </a:r>
        </a:p>
      </dsp:txBody>
      <dsp:txXfrm>
        <a:off x="1587215" y="2005308"/>
        <a:ext cx="1897798" cy="271724"/>
      </dsp:txXfrm>
    </dsp:sp>
    <dsp:sp modelId="{F83C9596-FE2A-4F84-B48C-34D1301FE4E6}">
      <dsp:nvSpPr>
        <dsp:cNvPr id="0" name=""/>
        <dsp:cNvSpPr/>
      </dsp:nvSpPr>
      <dsp:spPr>
        <a:xfrm>
          <a:off x="1572515" y="232937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Equitable</a:t>
          </a:r>
        </a:p>
      </dsp:txBody>
      <dsp:txXfrm>
        <a:off x="1587215" y="2344073"/>
        <a:ext cx="1897798" cy="271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A3E7-7461-4ACC-ADB8-DDF715637918}">
      <dsp:nvSpPr>
        <dsp:cNvPr id="0" name=""/>
        <dsp:cNvSpPr/>
      </dsp:nvSpPr>
      <dsp:spPr>
        <a:xfrm>
          <a:off x="90055" y="0"/>
          <a:ext cx="2964921" cy="2964921"/>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88011-118D-4241-9127-20717E535464}">
      <dsp:nvSpPr>
        <dsp:cNvPr id="0" name=""/>
        <dsp:cNvSpPr/>
      </dsp:nvSpPr>
      <dsp:spPr>
        <a:xfrm>
          <a:off x="1572515" y="296781"/>
          <a:ext cx="1927198" cy="301124"/>
        </a:xfrm>
        <a:prstGeom prst="roundRect">
          <a:avLst/>
        </a:prstGeom>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sp:txBody>
      <dsp:txXfrm>
        <a:off x="1587215" y="311481"/>
        <a:ext cx="1897798" cy="271724"/>
      </dsp:txXfrm>
    </dsp:sp>
    <dsp:sp modelId="{5DAD8646-904D-46D7-96E2-EF3F84FAA0CF}">
      <dsp:nvSpPr>
        <dsp:cNvPr id="0" name=""/>
        <dsp:cNvSpPr/>
      </dsp:nvSpPr>
      <dsp:spPr>
        <a:xfrm>
          <a:off x="1572515" y="635547"/>
          <a:ext cx="1927198" cy="301124"/>
        </a:xfrm>
        <a:prstGeom prst="round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Measurable</a:t>
          </a:r>
        </a:p>
      </dsp:txBody>
      <dsp:txXfrm>
        <a:off x="1587215" y="650247"/>
        <a:ext cx="1897798" cy="271724"/>
      </dsp:txXfrm>
    </dsp:sp>
    <dsp:sp modelId="{62C53CFA-82B9-4414-B90D-2AED475B446B}">
      <dsp:nvSpPr>
        <dsp:cNvPr id="0" name=""/>
        <dsp:cNvSpPr/>
      </dsp:nvSpPr>
      <dsp:spPr>
        <a:xfrm>
          <a:off x="1572515" y="974312"/>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rPr>
            <a:t>Attainable</a:t>
          </a:r>
          <a:endParaRPr lang="en-US" sz="1800" kern="1200"/>
        </a:p>
      </dsp:txBody>
      <dsp:txXfrm>
        <a:off x="1587215" y="989012"/>
        <a:ext cx="1897798" cy="271724"/>
      </dsp:txXfrm>
    </dsp:sp>
    <dsp:sp modelId="{26439AAA-7238-48DC-A31C-A16086365356}">
      <dsp:nvSpPr>
        <dsp:cNvPr id="0" name=""/>
        <dsp:cNvSpPr/>
      </dsp:nvSpPr>
      <dsp:spPr>
        <a:xfrm>
          <a:off x="1572515" y="131307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Relevant</a:t>
          </a:r>
        </a:p>
      </dsp:txBody>
      <dsp:txXfrm>
        <a:off x="1587215" y="1327777"/>
        <a:ext cx="1897798" cy="271724"/>
      </dsp:txXfrm>
    </dsp:sp>
    <dsp:sp modelId="{037C3542-DE64-41C1-815B-30C4ADB504E0}">
      <dsp:nvSpPr>
        <dsp:cNvPr id="0" name=""/>
        <dsp:cNvSpPr/>
      </dsp:nvSpPr>
      <dsp:spPr>
        <a:xfrm>
          <a:off x="1572515" y="165184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Time-bound</a:t>
          </a:r>
        </a:p>
      </dsp:txBody>
      <dsp:txXfrm>
        <a:off x="1587215" y="1666543"/>
        <a:ext cx="1897798" cy="271724"/>
      </dsp:txXfrm>
    </dsp:sp>
    <dsp:sp modelId="{D6381125-EA9D-4855-9FB3-26EB4F399134}">
      <dsp:nvSpPr>
        <dsp:cNvPr id="0" name=""/>
        <dsp:cNvSpPr/>
      </dsp:nvSpPr>
      <dsp:spPr>
        <a:xfrm>
          <a:off x="1572515" y="1990608"/>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Inclusive</a:t>
          </a:r>
        </a:p>
      </dsp:txBody>
      <dsp:txXfrm>
        <a:off x="1587215" y="2005308"/>
        <a:ext cx="1897798" cy="271724"/>
      </dsp:txXfrm>
    </dsp:sp>
    <dsp:sp modelId="{F83C9596-FE2A-4F84-B48C-34D1301FE4E6}">
      <dsp:nvSpPr>
        <dsp:cNvPr id="0" name=""/>
        <dsp:cNvSpPr/>
      </dsp:nvSpPr>
      <dsp:spPr>
        <a:xfrm>
          <a:off x="1572515" y="232937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Equitable</a:t>
          </a:r>
        </a:p>
      </dsp:txBody>
      <dsp:txXfrm>
        <a:off x="1587215" y="2344073"/>
        <a:ext cx="1897798" cy="271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A3E7-7461-4ACC-ADB8-DDF715637918}">
      <dsp:nvSpPr>
        <dsp:cNvPr id="0" name=""/>
        <dsp:cNvSpPr/>
      </dsp:nvSpPr>
      <dsp:spPr>
        <a:xfrm>
          <a:off x="90055" y="0"/>
          <a:ext cx="2964921" cy="2964921"/>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88011-118D-4241-9127-20717E535464}">
      <dsp:nvSpPr>
        <dsp:cNvPr id="0" name=""/>
        <dsp:cNvSpPr/>
      </dsp:nvSpPr>
      <dsp:spPr>
        <a:xfrm>
          <a:off x="1572515" y="296781"/>
          <a:ext cx="1927198" cy="301124"/>
        </a:xfrm>
        <a:prstGeom prst="roundRect">
          <a:avLst/>
        </a:prstGeom>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sp:txBody>
      <dsp:txXfrm>
        <a:off x="1587215" y="311481"/>
        <a:ext cx="1897798" cy="271724"/>
      </dsp:txXfrm>
    </dsp:sp>
    <dsp:sp modelId="{5DAD8646-904D-46D7-96E2-EF3F84FAA0CF}">
      <dsp:nvSpPr>
        <dsp:cNvPr id="0" name=""/>
        <dsp:cNvSpPr/>
      </dsp:nvSpPr>
      <dsp:spPr>
        <a:xfrm>
          <a:off x="1572515" y="63554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Measurable</a:t>
          </a:r>
        </a:p>
      </dsp:txBody>
      <dsp:txXfrm>
        <a:off x="1587215" y="650247"/>
        <a:ext cx="1897798" cy="271724"/>
      </dsp:txXfrm>
    </dsp:sp>
    <dsp:sp modelId="{62C53CFA-82B9-4414-B90D-2AED475B446B}">
      <dsp:nvSpPr>
        <dsp:cNvPr id="0" name=""/>
        <dsp:cNvSpPr/>
      </dsp:nvSpPr>
      <dsp:spPr>
        <a:xfrm>
          <a:off x="1572515" y="974312"/>
          <a:ext cx="1927198" cy="301124"/>
        </a:xfrm>
        <a:prstGeom prst="round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a:rPr>
            <a:t>Attainable</a:t>
          </a:r>
          <a:endParaRPr lang="en-US" sz="1800" b="1" kern="1200">
            <a:solidFill>
              <a:schemeClr val="bg1"/>
            </a:solidFill>
          </a:endParaRPr>
        </a:p>
      </dsp:txBody>
      <dsp:txXfrm>
        <a:off x="1587215" y="989012"/>
        <a:ext cx="1897798" cy="271724"/>
      </dsp:txXfrm>
    </dsp:sp>
    <dsp:sp modelId="{26439AAA-7238-48DC-A31C-A16086365356}">
      <dsp:nvSpPr>
        <dsp:cNvPr id="0" name=""/>
        <dsp:cNvSpPr/>
      </dsp:nvSpPr>
      <dsp:spPr>
        <a:xfrm>
          <a:off x="1572515" y="131307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Relevant</a:t>
          </a:r>
        </a:p>
      </dsp:txBody>
      <dsp:txXfrm>
        <a:off x="1587215" y="1327777"/>
        <a:ext cx="1897798" cy="271724"/>
      </dsp:txXfrm>
    </dsp:sp>
    <dsp:sp modelId="{037C3542-DE64-41C1-815B-30C4ADB504E0}">
      <dsp:nvSpPr>
        <dsp:cNvPr id="0" name=""/>
        <dsp:cNvSpPr/>
      </dsp:nvSpPr>
      <dsp:spPr>
        <a:xfrm>
          <a:off x="1572515" y="165184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Time-bound</a:t>
          </a:r>
        </a:p>
      </dsp:txBody>
      <dsp:txXfrm>
        <a:off x="1587215" y="1666543"/>
        <a:ext cx="1897798" cy="271724"/>
      </dsp:txXfrm>
    </dsp:sp>
    <dsp:sp modelId="{D6381125-EA9D-4855-9FB3-26EB4F399134}">
      <dsp:nvSpPr>
        <dsp:cNvPr id="0" name=""/>
        <dsp:cNvSpPr/>
      </dsp:nvSpPr>
      <dsp:spPr>
        <a:xfrm>
          <a:off x="1572515" y="1990608"/>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Inclusive</a:t>
          </a:r>
        </a:p>
      </dsp:txBody>
      <dsp:txXfrm>
        <a:off x="1587215" y="2005308"/>
        <a:ext cx="1897798" cy="271724"/>
      </dsp:txXfrm>
    </dsp:sp>
    <dsp:sp modelId="{F83C9596-FE2A-4F84-B48C-34D1301FE4E6}">
      <dsp:nvSpPr>
        <dsp:cNvPr id="0" name=""/>
        <dsp:cNvSpPr/>
      </dsp:nvSpPr>
      <dsp:spPr>
        <a:xfrm>
          <a:off x="1572515" y="232937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Equitable</a:t>
          </a:r>
        </a:p>
      </dsp:txBody>
      <dsp:txXfrm>
        <a:off x="1587215" y="2344073"/>
        <a:ext cx="1897798" cy="271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A3E7-7461-4ACC-ADB8-DDF715637918}">
      <dsp:nvSpPr>
        <dsp:cNvPr id="0" name=""/>
        <dsp:cNvSpPr/>
      </dsp:nvSpPr>
      <dsp:spPr>
        <a:xfrm>
          <a:off x="90055" y="0"/>
          <a:ext cx="2964921" cy="2964921"/>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88011-118D-4241-9127-20717E535464}">
      <dsp:nvSpPr>
        <dsp:cNvPr id="0" name=""/>
        <dsp:cNvSpPr/>
      </dsp:nvSpPr>
      <dsp:spPr>
        <a:xfrm>
          <a:off x="1572515" y="296781"/>
          <a:ext cx="1927198" cy="301124"/>
        </a:xfrm>
        <a:prstGeom prst="roundRect">
          <a:avLst/>
        </a:prstGeom>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sp:txBody>
      <dsp:txXfrm>
        <a:off x="1587215" y="311481"/>
        <a:ext cx="1897798" cy="271724"/>
      </dsp:txXfrm>
    </dsp:sp>
    <dsp:sp modelId="{5DAD8646-904D-46D7-96E2-EF3F84FAA0CF}">
      <dsp:nvSpPr>
        <dsp:cNvPr id="0" name=""/>
        <dsp:cNvSpPr/>
      </dsp:nvSpPr>
      <dsp:spPr>
        <a:xfrm>
          <a:off x="1572515" y="63554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Measurable</a:t>
          </a:r>
        </a:p>
      </dsp:txBody>
      <dsp:txXfrm>
        <a:off x="1587215" y="650247"/>
        <a:ext cx="1897798" cy="271724"/>
      </dsp:txXfrm>
    </dsp:sp>
    <dsp:sp modelId="{62C53CFA-82B9-4414-B90D-2AED475B446B}">
      <dsp:nvSpPr>
        <dsp:cNvPr id="0" name=""/>
        <dsp:cNvSpPr/>
      </dsp:nvSpPr>
      <dsp:spPr>
        <a:xfrm>
          <a:off x="1572515" y="974312"/>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rPr>
            <a:t>Attainable</a:t>
          </a:r>
          <a:endParaRPr lang="en-US" sz="1800" kern="1200"/>
        </a:p>
      </dsp:txBody>
      <dsp:txXfrm>
        <a:off x="1587215" y="989012"/>
        <a:ext cx="1897798" cy="271724"/>
      </dsp:txXfrm>
    </dsp:sp>
    <dsp:sp modelId="{26439AAA-7238-48DC-A31C-A16086365356}">
      <dsp:nvSpPr>
        <dsp:cNvPr id="0" name=""/>
        <dsp:cNvSpPr/>
      </dsp:nvSpPr>
      <dsp:spPr>
        <a:xfrm>
          <a:off x="1572515" y="1313077"/>
          <a:ext cx="1927198" cy="301124"/>
        </a:xfrm>
        <a:prstGeom prst="round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Relevant</a:t>
          </a:r>
        </a:p>
      </dsp:txBody>
      <dsp:txXfrm>
        <a:off x="1587215" y="1327777"/>
        <a:ext cx="1897798" cy="271724"/>
      </dsp:txXfrm>
    </dsp:sp>
    <dsp:sp modelId="{037C3542-DE64-41C1-815B-30C4ADB504E0}">
      <dsp:nvSpPr>
        <dsp:cNvPr id="0" name=""/>
        <dsp:cNvSpPr/>
      </dsp:nvSpPr>
      <dsp:spPr>
        <a:xfrm>
          <a:off x="1572515" y="165184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Time-bound</a:t>
          </a:r>
        </a:p>
      </dsp:txBody>
      <dsp:txXfrm>
        <a:off x="1587215" y="1666543"/>
        <a:ext cx="1897798" cy="271724"/>
      </dsp:txXfrm>
    </dsp:sp>
    <dsp:sp modelId="{D6381125-EA9D-4855-9FB3-26EB4F399134}">
      <dsp:nvSpPr>
        <dsp:cNvPr id="0" name=""/>
        <dsp:cNvSpPr/>
      </dsp:nvSpPr>
      <dsp:spPr>
        <a:xfrm>
          <a:off x="1572515" y="1990608"/>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Inclusive</a:t>
          </a:r>
        </a:p>
      </dsp:txBody>
      <dsp:txXfrm>
        <a:off x="1587215" y="2005308"/>
        <a:ext cx="1897798" cy="271724"/>
      </dsp:txXfrm>
    </dsp:sp>
    <dsp:sp modelId="{F83C9596-FE2A-4F84-B48C-34D1301FE4E6}">
      <dsp:nvSpPr>
        <dsp:cNvPr id="0" name=""/>
        <dsp:cNvSpPr/>
      </dsp:nvSpPr>
      <dsp:spPr>
        <a:xfrm>
          <a:off x="1572515" y="232937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Equitable</a:t>
          </a:r>
        </a:p>
      </dsp:txBody>
      <dsp:txXfrm>
        <a:off x="1587215" y="2344073"/>
        <a:ext cx="1897798" cy="2717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A3E7-7461-4ACC-ADB8-DDF715637918}">
      <dsp:nvSpPr>
        <dsp:cNvPr id="0" name=""/>
        <dsp:cNvSpPr/>
      </dsp:nvSpPr>
      <dsp:spPr>
        <a:xfrm>
          <a:off x="90055" y="0"/>
          <a:ext cx="2964921" cy="2964921"/>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88011-118D-4241-9127-20717E535464}">
      <dsp:nvSpPr>
        <dsp:cNvPr id="0" name=""/>
        <dsp:cNvSpPr/>
      </dsp:nvSpPr>
      <dsp:spPr>
        <a:xfrm>
          <a:off x="1572515" y="296781"/>
          <a:ext cx="1927198" cy="301124"/>
        </a:xfrm>
        <a:prstGeom prst="roundRect">
          <a:avLst/>
        </a:prstGeom>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sp:txBody>
      <dsp:txXfrm>
        <a:off x="1587215" y="311481"/>
        <a:ext cx="1897798" cy="271724"/>
      </dsp:txXfrm>
    </dsp:sp>
    <dsp:sp modelId="{5DAD8646-904D-46D7-96E2-EF3F84FAA0CF}">
      <dsp:nvSpPr>
        <dsp:cNvPr id="0" name=""/>
        <dsp:cNvSpPr/>
      </dsp:nvSpPr>
      <dsp:spPr>
        <a:xfrm>
          <a:off x="1572515" y="63554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Measurable</a:t>
          </a:r>
        </a:p>
      </dsp:txBody>
      <dsp:txXfrm>
        <a:off x="1587215" y="650247"/>
        <a:ext cx="1897798" cy="271724"/>
      </dsp:txXfrm>
    </dsp:sp>
    <dsp:sp modelId="{62C53CFA-82B9-4414-B90D-2AED475B446B}">
      <dsp:nvSpPr>
        <dsp:cNvPr id="0" name=""/>
        <dsp:cNvSpPr/>
      </dsp:nvSpPr>
      <dsp:spPr>
        <a:xfrm>
          <a:off x="1572515" y="974312"/>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rPr>
            <a:t>Attainable</a:t>
          </a:r>
          <a:endParaRPr lang="en-US" sz="1800" kern="1200"/>
        </a:p>
      </dsp:txBody>
      <dsp:txXfrm>
        <a:off x="1587215" y="989012"/>
        <a:ext cx="1897798" cy="271724"/>
      </dsp:txXfrm>
    </dsp:sp>
    <dsp:sp modelId="{26439AAA-7238-48DC-A31C-A16086365356}">
      <dsp:nvSpPr>
        <dsp:cNvPr id="0" name=""/>
        <dsp:cNvSpPr/>
      </dsp:nvSpPr>
      <dsp:spPr>
        <a:xfrm>
          <a:off x="1572515" y="131307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Relevant</a:t>
          </a:r>
        </a:p>
      </dsp:txBody>
      <dsp:txXfrm>
        <a:off x="1587215" y="1327777"/>
        <a:ext cx="1897798" cy="271724"/>
      </dsp:txXfrm>
    </dsp:sp>
    <dsp:sp modelId="{037C3542-DE64-41C1-815B-30C4ADB504E0}">
      <dsp:nvSpPr>
        <dsp:cNvPr id="0" name=""/>
        <dsp:cNvSpPr/>
      </dsp:nvSpPr>
      <dsp:spPr>
        <a:xfrm>
          <a:off x="1572515" y="1651843"/>
          <a:ext cx="1927198" cy="301124"/>
        </a:xfrm>
        <a:prstGeom prst="round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Time-bound</a:t>
          </a:r>
        </a:p>
      </dsp:txBody>
      <dsp:txXfrm>
        <a:off x="1587215" y="1666543"/>
        <a:ext cx="1897798" cy="271724"/>
      </dsp:txXfrm>
    </dsp:sp>
    <dsp:sp modelId="{D6381125-EA9D-4855-9FB3-26EB4F399134}">
      <dsp:nvSpPr>
        <dsp:cNvPr id="0" name=""/>
        <dsp:cNvSpPr/>
      </dsp:nvSpPr>
      <dsp:spPr>
        <a:xfrm>
          <a:off x="1572515" y="1990608"/>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Inclusive</a:t>
          </a:r>
        </a:p>
      </dsp:txBody>
      <dsp:txXfrm>
        <a:off x="1587215" y="2005308"/>
        <a:ext cx="1897798" cy="271724"/>
      </dsp:txXfrm>
    </dsp:sp>
    <dsp:sp modelId="{F83C9596-FE2A-4F84-B48C-34D1301FE4E6}">
      <dsp:nvSpPr>
        <dsp:cNvPr id="0" name=""/>
        <dsp:cNvSpPr/>
      </dsp:nvSpPr>
      <dsp:spPr>
        <a:xfrm>
          <a:off x="1572515" y="232937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Equitable</a:t>
          </a:r>
        </a:p>
      </dsp:txBody>
      <dsp:txXfrm>
        <a:off x="1587215" y="2344073"/>
        <a:ext cx="1897798" cy="2717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A3E7-7461-4ACC-ADB8-DDF715637918}">
      <dsp:nvSpPr>
        <dsp:cNvPr id="0" name=""/>
        <dsp:cNvSpPr/>
      </dsp:nvSpPr>
      <dsp:spPr>
        <a:xfrm>
          <a:off x="90055" y="0"/>
          <a:ext cx="2964921" cy="2964921"/>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88011-118D-4241-9127-20717E535464}">
      <dsp:nvSpPr>
        <dsp:cNvPr id="0" name=""/>
        <dsp:cNvSpPr/>
      </dsp:nvSpPr>
      <dsp:spPr>
        <a:xfrm>
          <a:off x="1572515" y="296781"/>
          <a:ext cx="1927198" cy="301124"/>
        </a:xfrm>
        <a:prstGeom prst="roundRect">
          <a:avLst/>
        </a:prstGeom>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sp:txBody>
      <dsp:txXfrm>
        <a:off x="1587215" y="311481"/>
        <a:ext cx="1897798" cy="271724"/>
      </dsp:txXfrm>
    </dsp:sp>
    <dsp:sp modelId="{5DAD8646-904D-46D7-96E2-EF3F84FAA0CF}">
      <dsp:nvSpPr>
        <dsp:cNvPr id="0" name=""/>
        <dsp:cNvSpPr/>
      </dsp:nvSpPr>
      <dsp:spPr>
        <a:xfrm>
          <a:off x="1572515" y="63554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Measurable</a:t>
          </a:r>
        </a:p>
      </dsp:txBody>
      <dsp:txXfrm>
        <a:off x="1587215" y="650247"/>
        <a:ext cx="1897798" cy="271724"/>
      </dsp:txXfrm>
    </dsp:sp>
    <dsp:sp modelId="{62C53CFA-82B9-4414-B90D-2AED475B446B}">
      <dsp:nvSpPr>
        <dsp:cNvPr id="0" name=""/>
        <dsp:cNvSpPr/>
      </dsp:nvSpPr>
      <dsp:spPr>
        <a:xfrm>
          <a:off x="1572515" y="974312"/>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rPr>
            <a:t>Attainable</a:t>
          </a:r>
          <a:endParaRPr lang="en-US" sz="1800" kern="1200"/>
        </a:p>
      </dsp:txBody>
      <dsp:txXfrm>
        <a:off x="1587215" y="989012"/>
        <a:ext cx="1897798" cy="271724"/>
      </dsp:txXfrm>
    </dsp:sp>
    <dsp:sp modelId="{26439AAA-7238-48DC-A31C-A16086365356}">
      <dsp:nvSpPr>
        <dsp:cNvPr id="0" name=""/>
        <dsp:cNvSpPr/>
      </dsp:nvSpPr>
      <dsp:spPr>
        <a:xfrm>
          <a:off x="1572515" y="131307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Relevant</a:t>
          </a:r>
        </a:p>
      </dsp:txBody>
      <dsp:txXfrm>
        <a:off x="1587215" y="1327777"/>
        <a:ext cx="1897798" cy="271724"/>
      </dsp:txXfrm>
    </dsp:sp>
    <dsp:sp modelId="{037C3542-DE64-41C1-815B-30C4ADB504E0}">
      <dsp:nvSpPr>
        <dsp:cNvPr id="0" name=""/>
        <dsp:cNvSpPr/>
      </dsp:nvSpPr>
      <dsp:spPr>
        <a:xfrm>
          <a:off x="1572515" y="165184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Time-bound</a:t>
          </a:r>
        </a:p>
      </dsp:txBody>
      <dsp:txXfrm>
        <a:off x="1587215" y="1666543"/>
        <a:ext cx="1897798" cy="271724"/>
      </dsp:txXfrm>
    </dsp:sp>
    <dsp:sp modelId="{D6381125-EA9D-4855-9FB3-26EB4F399134}">
      <dsp:nvSpPr>
        <dsp:cNvPr id="0" name=""/>
        <dsp:cNvSpPr/>
      </dsp:nvSpPr>
      <dsp:spPr>
        <a:xfrm>
          <a:off x="1572515" y="1990608"/>
          <a:ext cx="1927198" cy="301124"/>
        </a:xfrm>
        <a:prstGeom prst="round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Inclusive</a:t>
          </a:r>
        </a:p>
      </dsp:txBody>
      <dsp:txXfrm>
        <a:off x="1587215" y="2005308"/>
        <a:ext cx="1897798" cy="271724"/>
      </dsp:txXfrm>
    </dsp:sp>
    <dsp:sp modelId="{F83C9596-FE2A-4F84-B48C-34D1301FE4E6}">
      <dsp:nvSpPr>
        <dsp:cNvPr id="0" name=""/>
        <dsp:cNvSpPr/>
      </dsp:nvSpPr>
      <dsp:spPr>
        <a:xfrm>
          <a:off x="1572515" y="232937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Equitable</a:t>
          </a:r>
        </a:p>
      </dsp:txBody>
      <dsp:txXfrm>
        <a:off x="1587215" y="2344073"/>
        <a:ext cx="1897798" cy="2717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A3E7-7461-4ACC-ADB8-DDF715637918}">
      <dsp:nvSpPr>
        <dsp:cNvPr id="0" name=""/>
        <dsp:cNvSpPr/>
      </dsp:nvSpPr>
      <dsp:spPr>
        <a:xfrm>
          <a:off x="90055" y="0"/>
          <a:ext cx="2964921" cy="2964921"/>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88011-118D-4241-9127-20717E535464}">
      <dsp:nvSpPr>
        <dsp:cNvPr id="0" name=""/>
        <dsp:cNvSpPr/>
      </dsp:nvSpPr>
      <dsp:spPr>
        <a:xfrm>
          <a:off x="1572515" y="296781"/>
          <a:ext cx="1927198" cy="301124"/>
        </a:xfrm>
        <a:prstGeom prst="roundRect">
          <a:avLst/>
        </a:prstGeom>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Specific </a:t>
          </a:r>
        </a:p>
      </dsp:txBody>
      <dsp:txXfrm>
        <a:off x="1587215" y="311481"/>
        <a:ext cx="1897798" cy="271724"/>
      </dsp:txXfrm>
    </dsp:sp>
    <dsp:sp modelId="{5DAD8646-904D-46D7-96E2-EF3F84FAA0CF}">
      <dsp:nvSpPr>
        <dsp:cNvPr id="0" name=""/>
        <dsp:cNvSpPr/>
      </dsp:nvSpPr>
      <dsp:spPr>
        <a:xfrm>
          <a:off x="1572515" y="63554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Measurable</a:t>
          </a:r>
        </a:p>
      </dsp:txBody>
      <dsp:txXfrm>
        <a:off x="1587215" y="650247"/>
        <a:ext cx="1897798" cy="271724"/>
      </dsp:txXfrm>
    </dsp:sp>
    <dsp:sp modelId="{62C53CFA-82B9-4414-B90D-2AED475B446B}">
      <dsp:nvSpPr>
        <dsp:cNvPr id="0" name=""/>
        <dsp:cNvSpPr/>
      </dsp:nvSpPr>
      <dsp:spPr>
        <a:xfrm>
          <a:off x="1572515" y="974312"/>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rPr>
            <a:t>Attainable</a:t>
          </a:r>
          <a:endParaRPr lang="en-US" sz="1800" kern="1200"/>
        </a:p>
      </dsp:txBody>
      <dsp:txXfrm>
        <a:off x="1587215" y="989012"/>
        <a:ext cx="1897798" cy="271724"/>
      </dsp:txXfrm>
    </dsp:sp>
    <dsp:sp modelId="{26439AAA-7238-48DC-A31C-A16086365356}">
      <dsp:nvSpPr>
        <dsp:cNvPr id="0" name=""/>
        <dsp:cNvSpPr/>
      </dsp:nvSpPr>
      <dsp:spPr>
        <a:xfrm>
          <a:off x="1572515" y="1313077"/>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Relevant</a:t>
          </a:r>
        </a:p>
      </dsp:txBody>
      <dsp:txXfrm>
        <a:off x="1587215" y="1327777"/>
        <a:ext cx="1897798" cy="271724"/>
      </dsp:txXfrm>
    </dsp:sp>
    <dsp:sp modelId="{037C3542-DE64-41C1-815B-30C4ADB504E0}">
      <dsp:nvSpPr>
        <dsp:cNvPr id="0" name=""/>
        <dsp:cNvSpPr/>
      </dsp:nvSpPr>
      <dsp:spPr>
        <a:xfrm>
          <a:off x="1572515" y="1651843"/>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Time-bound</a:t>
          </a:r>
        </a:p>
      </dsp:txBody>
      <dsp:txXfrm>
        <a:off x="1587215" y="1666543"/>
        <a:ext cx="1897798" cy="271724"/>
      </dsp:txXfrm>
    </dsp:sp>
    <dsp:sp modelId="{D6381125-EA9D-4855-9FB3-26EB4F399134}">
      <dsp:nvSpPr>
        <dsp:cNvPr id="0" name=""/>
        <dsp:cNvSpPr/>
      </dsp:nvSpPr>
      <dsp:spPr>
        <a:xfrm>
          <a:off x="1572515" y="1990608"/>
          <a:ext cx="1927198" cy="3011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Inclusive</a:t>
          </a:r>
        </a:p>
      </dsp:txBody>
      <dsp:txXfrm>
        <a:off x="1587215" y="2005308"/>
        <a:ext cx="1897798" cy="271724"/>
      </dsp:txXfrm>
    </dsp:sp>
    <dsp:sp modelId="{F83C9596-FE2A-4F84-B48C-34D1301FE4E6}">
      <dsp:nvSpPr>
        <dsp:cNvPr id="0" name=""/>
        <dsp:cNvSpPr/>
      </dsp:nvSpPr>
      <dsp:spPr>
        <a:xfrm>
          <a:off x="1572515" y="2329373"/>
          <a:ext cx="1927198" cy="301124"/>
        </a:xfrm>
        <a:prstGeom prst="round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Equitable</a:t>
          </a:r>
        </a:p>
      </dsp:txBody>
      <dsp:txXfrm>
        <a:off x="1587215" y="2344073"/>
        <a:ext cx="1897798" cy="2717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9507C-C602-4F6A-AAC7-7398A79F688E}"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C00F6-2D29-4180-931E-95E7CB2D4390}" type="slidenum">
              <a:rPr lang="en-US" smtClean="0"/>
              <a:t>‹#›</a:t>
            </a:fld>
            <a:endParaRPr lang="en-US"/>
          </a:p>
        </p:txBody>
      </p:sp>
    </p:spTree>
    <p:extLst>
      <p:ext uri="{BB962C8B-B14F-4D97-AF65-F5344CB8AC3E}">
        <p14:creationId xmlns:p14="http://schemas.microsoft.com/office/powerpoint/2010/main" val="143018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e.piktochart.com/output/60350885-cqi-timelin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nSpc>
                <a:spcPct val="107000"/>
              </a:lnSpc>
              <a:spcAft>
                <a:spcPts val="800"/>
              </a:spcAft>
            </a:pPr>
            <a:r>
              <a:rPr lang="en-US" sz="1000" dirty="0">
                <a:latin typeface="Arial"/>
                <a:cs typeface="Arial"/>
              </a:rPr>
              <a:t>Hi everyone, welcome to the first workshop kicking off this series of a CQI initiative for all </a:t>
            </a:r>
            <a:r>
              <a:rPr lang="en-US" sz="1000">
                <a:latin typeface="Arial"/>
                <a:cs typeface="Arial"/>
              </a:rPr>
              <a:t>HFNY programs. Before </a:t>
            </a:r>
            <a:r>
              <a:rPr lang="en-US" sz="1000" dirty="0">
                <a:latin typeface="Arial"/>
                <a:cs typeface="Arial"/>
              </a:rPr>
              <a:t>we begin, we wanted to mention to everyone that we are going to be recording the content portion of the workshop but will be not recording any of the breakout room conversations, or the larger group debriefs from the breakout rooms. Additionally, the Q/A portion will be a document that will be written up and sent out after this meeting. </a:t>
            </a:r>
          </a:p>
          <a:p>
            <a:pPr>
              <a:lnSpc>
                <a:spcPct val="107000"/>
              </a:lnSpc>
              <a:spcAft>
                <a:spcPts val="800"/>
              </a:spcAft>
            </a:pPr>
            <a:endParaRPr lang="en-US" sz="1000" dirty="0">
              <a:latin typeface="Arial"/>
              <a:cs typeface="Arial"/>
            </a:endParaRPr>
          </a:p>
          <a:p>
            <a:pPr>
              <a:lnSpc>
                <a:spcPct val="107000"/>
              </a:lnSpc>
              <a:spcAft>
                <a:spcPts val="800"/>
              </a:spcAft>
            </a:pPr>
            <a:r>
              <a:rPr lang="en-US" sz="1000" dirty="0">
                <a:latin typeface="Arial"/>
                <a:cs typeface="Arial"/>
              </a:rPr>
              <a:t>So in the interest of being fully transparent we did want to give you an idea of why we are conducting these workshops and pushing this initiative in the first place.  The main goal here is that we want to teach you the CQI process in these workshops and how to conduct your own CQI project after this. The idea is then that next year you will then conduct your own CQI project independently and if need be, you reach out to us at CA for specific technical assistance when the need arises. We’ll get into this more in a little bit but because of the status of service plans statewide we have selected this topic as a way to broadly teach you how to engage in CQI while also increasing fidelity to the BPS model increasing PC1s with service plans.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48FA3-1588-467E-9FD7-953A9D35F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35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Arial"/>
                <a:cs typeface="Arial"/>
              </a:rPr>
              <a:t>1. Number of PC1s who were active between 11/1/21 to 10/31/22 and had been enrolled for at least 90 days. </a:t>
            </a:r>
          </a:p>
          <a:p>
            <a:pPr defTabSz="931774">
              <a:defRPr/>
            </a:pPr>
            <a:r>
              <a:rPr lang="en-US" sz="1000" dirty="0">
                <a:latin typeface="Arial"/>
                <a:cs typeface="Arial"/>
              </a:rPr>
              <a:t>2. Number of PC1s with a Service Plan (Number includes both PC1s who were assessed by parent survey and assessed with FROG)</a:t>
            </a: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r>
              <a:rPr lang="en-US" sz="1000" dirty="0">
                <a:latin typeface="Arial"/>
                <a:cs typeface="Arial"/>
              </a:rPr>
              <a:t>Note here to mention the even if you are one of the programs that have a 100% there still is potential opportunity to improve  with the idea do supervision and service plan updates. </a:t>
            </a:r>
            <a:endParaRPr lang="en-US" dirty="0">
              <a:latin typeface="Arial"/>
              <a:cs typeface="Arial"/>
            </a:endParaRP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r>
              <a:rPr lang="en-US" sz="1000" dirty="0">
                <a:latin typeface="Arial"/>
                <a:cs typeface="Arial"/>
              </a:rPr>
              <a:t>****Target here is that 100% of all HFNY families will have a service plan – use this as a transition to see where we currently are state wide as a range in service plans.</a:t>
            </a:r>
          </a:p>
          <a:p>
            <a:endParaRPr lang="en-US" sz="1000" dirty="0">
              <a:latin typeface="Arial"/>
              <a:cs typeface="Arial"/>
            </a:endParaRPr>
          </a:p>
          <a:p>
            <a:r>
              <a:rPr lang="en-US" sz="1000">
                <a:latin typeface="Arial"/>
                <a:cs typeface="Arial"/>
              </a:rPr>
              <a:t>Discuss and mention that </a:t>
            </a:r>
            <a:endParaRPr lang="en-US" sz="1000" dirty="0">
              <a:latin typeface="Arial"/>
              <a:cs typeface="Arial"/>
            </a:endParaRPr>
          </a:p>
          <a:p>
            <a:endParaRPr lang="en-US">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D29AD3A-D64E-4CED-A47D-68F8EC7BE6CC}" type="slidenum">
              <a:rPr lang="en-US" smtClean="0"/>
              <a:t>10</a:t>
            </a:fld>
            <a:endParaRPr lang="en-US"/>
          </a:p>
        </p:txBody>
      </p:sp>
    </p:spTree>
    <p:extLst>
      <p:ext uri="{BB962C8B-B14F-4D97-AF65-F5344CB8AC3E}">
        <p14:creationId xmlns:p14="http://schemas.microsoft.com/office/powerpoint/2010/main" val="93739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a:cs typeface="Arial"/>
              </a:rPr>
              <a:t>Just to reorient yourself with the CQI process, it is broken down into 4 primary steps. Forming a CQI Team, Identifying an improvement area, the plan-do-study-act cycle, and the lessons learned. Today we are going to be focusing on the first two processes, and I know that sounds like a lot but the first process  with this forming a CQI team really is interactive and can be updated as the second process moves along.</a:t>
            </a:r>
            <a:endParaRPr lang="en-US" dirty="0"/>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marL="285750" indent="-285750">
              <a:spcBef>
                <a:spcPct val="20000"/>
              </a:spcBef>
              <a:buFont typeface="Arial,Sans-Serif"/>
              <a:buChar char="•"/>
            </a:pPr>
            <a:r>
              <a:rPr lang="en-US" dirty="0"/>
              <a:t>Identify program specific issues. </a:t>
            </a:r>
            <a:endParaRPr lang="en-US" dirty="0">
              <a:cs typeface="Calibri"/>
            </a:endParaRPr>
          </a:p>
          <a:p>
            <a:pPr marL="285750" indent="-285750">
              <a:spcBef>
                <a:spcPct val="20000"/>
              </a:spcBef>
              <a:buFont typeface="Arial,Sans-Serif"/>
              <a:buChar char="•"/>
            </a:pPr>
            <a:r>
              <a:rPr lang="en-US" dirty="0"/>
              <a:t>Reusable information gathered.</a:t>
            </a:r>
            <a:endParaRPr lang="en-US" dirty="0">
              <a:cs typeface="Calibri"/>
            </a:endParaRPr>
          </a:p>
          <a:p>
            <a:pPr marL="285750" indent="-285750">
              <a:spcBef>
                <a:spcPct val="20000"/>
              </a:spcBef>
              <a:buFont typeface="Arial,Sans-Serif"/>
              <a:buChar char="•"/>
            </a:pPr>
            <a:r>
              <a:rPr lang="en-US" dirty="0"/>
              <a:t>Control improvement areas within a program. </a:t>
            </a:r>
          </a:p>
          <a:p>
            <a:pPr marL="285750" indent="-285750">
              <a:spcBef>
                <a:spcPct val="20000"/>
              </a:spcBef>
              <a:buFont typeface="Arial,Sans-Serif"/>
              <a:buChar char="•"/>
            </a:pPr>
            <a:endParaRPr lang="en-US" dirty="0"/>
          </a:p>
          <a:p>
            <a:pPr marL="285750" indent="-285750">
              <a:spcBef>
                <a:spcPct val="20000"/>
              </a:spcBef>
              <a:buFont typeface="Arial,Sans-Serif"/>
              <a:buChar char="•"/>
            </a:pPr>
            <a:r>
              <a:rPr lang="en-US" dirty="0"/>
              <a:t>REITERATE 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48FA3-1588-467E-9FD7-953A9D35F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731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REITERATE HANDOUT that will cover what the CQI does, what are you supposed to address when forming a team, team roles and expectations, and how to partner with family members. </a:t>
            </a:r>
          </a:p>
          <a:p>
            <a:pPr marL="171450" indent="-171450">
              <a:buFontTx/>
              <a:buChar char="-"/>
            </a:pPr>
            <a:endParaRPr lang="en-US" dirty="0">
              <a:cs typeface="Calibri"/>
            </a:endParaRPr>
          </a:p>
          <a:p>
            <a:pPr marL="171450" indent="-171450">
              <a:buFontTx/>
              <a:buChar char="-"/>
            </a:pPr>
            <a:r>
              <a:rPr lang="en-US" dirty="0">
                <a:cs typeface="Calibri"/>
              </a:rPr>
              <a:t>More than anything we should first establish what a CQI team is. The CQI team develops the change strategy(what you are doing to accomplish your goal) </a:t>
            </a:r>
            <a:r>
              <a:rPr lang="en-US" b="0" i="0" dirty="0">
                <a:solidFill>
                  <a:srgbClr val="000000"/>
                </a:solidFill>
                <a:effectLst/>
                <a:latin typeface="WordVisi_MSFontService"/>
              </a:rPr>
              <a:t>, tests whether the strategy worked as intended, and decide what changes if any should be made to program practices base don the results of the change strategy, and needs to be represented by all groups who will be affected by the CQI project. </a:t>
            </a:r>
          </a:p>
          <a:p>
            <a:pPr marL="171450" indent="-171450">
              <a:buFontTx/>
              <a:buChar char="-"/>
            </a:pPr>
            <a:endParaRPr lang="en-US" b="0" i="0" dirty="0">
              <a:solidFill>
                <a:srgbClr val="000000"/>
              </a:solidFill>
              <a:effectLst/>
              <a:latin typeface="WordVisi_MSFontService"/>
              <a:cs typeface="Calibri"/>
            </a:endParaRPr>
          </a:p>
          <a:p>
            <a:pPr marL="171450" indent="-171450">
              <a:buFontTx/>
              <a:buChar char="-"/>
            </a:pPr>
            <a:r>
              <a:rPr lang="en-US" b="0" i="0" dirty="0">
                <a:solidFill>
                  <a:srgbClr val="000000"/>
                </a:solidFill>
                <a:effectLst/>
                <a:latin typeface="WordVisi_MSFontService"/>
                <a:cs typeface="Calibri"/>
              </a:rPr>
              <a:t>At the onset then there are a few elements the program needs to address when they are developing the CQI Team</a:t>
            </a:r>
          </a:p>
          <a:p>
            <a:pPr marL="171450" indent="-171450">
              <a:buFontTx/>
              <a:buChar char="-"/>
            </a:pPr>
            <a:r>
              <a:rPr lang="en-US" b="0" i="0" dirty="0">
                <a:solidFill>
                  <a:srgbClr val="000000"/>
                </a:solidFill>
                <a:effectLst/>
                <a:latin typeface="WordVisi_MSFontService"/>
                <a:cs typeface="Calibri"/>
              </a:rPr>
              <a:t> Who will lead the CQI Team </a:t>
            </a:r>
            <a:endParaRPr lang="en-US" dirty="0">
              <a:cs typeface="Calibri"/>
            </a:endParaRPr>
          </a:p>
          <a:p>
            <a:pPr marL="171450" indent="-171450">
              <a:buFontTx/>
              <a:buChar char="-"/>
            </a:pPr>
            <a:endParaRPr lang="en-US" dirty="0">
              <a:cs typeface="Calibri"/>
            </a:endParaRPr>
          </a:p>
          <a:p>
            <a:pPr marL="171450" indent="-171450">
              <a:buFontTx/>
              <a:buChar char="-"/>
            </a:pPr>
            <a:r>
              <a:rPr lang="en-US" dirty="0">
                <a:cs typeface="Calibri"/>
              </a:rPr>
              <a:t>How will information be disseminated? </a:t>
            </a:r>
          </a:p>
          <a:p>
            <a:pPr marL="628650" lvl="1" indent="-171450">
              <a:buFontTx/>
              <a:buChar char="-"/>
            </a:pPr>
            <a:r>
              <a:rPr lang="en-US" b="0" i="0" dirty="0">
                <a:solidFill>
                  <a:srgbClr val="000000"/>
                </a:solidFill>
                <a:effectLst/>
                <a:latin typeface="Calibri" panose="020F0502020204030204" pitchFamily="34" charset="0"/>
              </a:rPr>
              <a:t>Describe the process for communicating CQI topics, findings, and general updates with key stakeholders, including CQI team members, other agency staff members, and community partners. </a:t>
            </a:r>
          </a:p>
          <a:p>
            <a:pPr marL="1085850" lvl="2" indent="-171450">
              <a:buFontTx/>
              <a:buChar char="-"/>
            </a:pPr>
            <a:r>
              <a:rPr lang="en-US" b="0" i="0" dirty="0">
                <a:solidFill>
                  <a:srgbClr val="000000"/>
                </a:solidFill>
                <a:effectLst/>
                <a:latin typeface="Calibri" panose="020F0502020204030204" pitchFamily="34" charset="0"/>
                <a:cs typeface="Calibri"/>
              </a:rPr>
              <a:t>New findings and hardships from the project – discussion with leadership </a:t>
            </a:r>
          </a:p>
          <a:p>
            <a:endParaRPr lang="en-US" dirty="0"/>
          </a:p>
          <a:p>
            <a:endParaRPr lang="en-US" dirty="0"/>
          </a:p>
          <a:p>
            <a:endParaRPr lang="en-US" dirty="0"/>
          </a:p>
          <a:p>
            <a:r>
              <a:rPr lang="en-US" dirty="0"/>
              <a:t>So those that we want to include on the team are here these are agency leaders, supervisors, home visitors, data analysts, and family members that are served. Having these people on a CQI team really make it so that you can fill specific CQI Team roles which is on the right. </a:t>
            </a:r>
          </a:p>
          <a:p>
            <a:endParaRPr lang="en-US" dirty="0"/>
          </a:p>
          <a:p>
            <a:r>
              <a:rPr lang="en-US" dirty="0"/>
              <a:t>Sponsor, Champion, Facilitator, Subject Matter Expert, Meeting Scribe, Data Liaison. </a:t>
            </a:r>
            <a:endParaRPr lang="en-US" dirty="0">
              <a:cs typeface="Calibri"/>
            </a:endParaRPr>
          </a:p>
          <a:p>
            <a:endParaRPr lang="en-US" dirty="0"/>
          </a:p>
          <a:p>
            <a:r>
              <a:rPr lang="en-US" dirty="0"/>
              <a:t>Every member on the CQI team must serve a specific role. The first role is the sponsor, who has the most authority of the CQI team (usually is Agency-Level Leadership). They set aside time for the team to work on the CQI project, offer support to the team when needed, how often team members will meet, and build outside relationships to help the project move forward.. The champion is the person who consistently encourages participation in the CQI process. The champion keeps up moral with the CQI team. They also attend relevant trainings to the change strategy, decide how information will be distributed, and disseminate that information to the CQI team, foster new ideas from team members, and inform team members and outside parties of team efforts and achievements.  Facilitators are the ones responsible for preparing meeting agendas and keeping  meetings on track. Facilitators check that all team members participate and know the status of complete, ongoing, and future tasks.   CQI teams need a subject matter expert which an individual that has expertise on the issue that the team is working to improve. The subject matter expert is supposed to help  address the issue based on their expertise. The scribe takes notes at each meeting and shares meeting notes with all team members. The final role is the data liaison who  gathers data for the project (through email, surveys, interviews, and focus groups.), verifies the quality of the data,  provides and analyzes all data for the team, and certifies interpretations made based on the data are correct. Once all the roles of the CQI team have been filled, the team moves onto the next component of the CQI process which is identifying a CQI topic. </a:t>
            </a:r>
          </a:p>
          <a:p>
            <a:endParaRPr lang="en-US" dirty="0">
              <a:cs typeface="Calibri"/>
            </a:endParaRPr>
          </a:p>
          <a:p>
            <a:endParaRPr lang="en-US" dirty="0">
              <a:cs typeface="Calibri"/>
            </a:endParaRPr>
          </a:p>
          <a:p>
            <a:endParaRPr lang="en-US" dirty="0">
              <a:cs typeface="Calibri"/>
            </a:endParaRPr>
          </a:p>
          <a:p>
            <a:pPr marL="1085850" lvl="2" indent="-171450">
              <a:buFontTx/>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22C00F6-2D29-4180-931E-95E7CB2D4390}" type="slidenum">
              <a:rPr lang="en-US" smtClean="0"/>
              <a:t>12</a:t>
            </a:fld>
            <a:endParaRPr lang="en-US"/>
          </a:p>
        </p:txBody>
      </p:sp>
    </p:spTree>
    <p:extLst>
      <p:ext uri="{BB962C8B-B14F-4D97-AF65-F5344CB8AC3E}">
        <p14:creationId xmlns:p14="http://schemas.microsoft.com/office/powerpoint/2010/main" val="319762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Pop-in </a:t>
            </a:r>
          </a:p>
          <a:p>
            <a:endParaRPr lang="en-US" dirty="0"/>
          </a:p>
          <a:p>
            <a:r>
              <a:rPr lang="en-US" dirty="0"/>
              <a:t>Questions popped in for the breakout rooms.  </a:t>
            </a:r>
          </a:p>
        </p:txBody>
      </p:sp>
      <p:sp>
        <p:nvSpPr>
          <p:cNvPr id="4" name="Slide Number Placeholder 3"/>
          <p:cNvSpPr>
            <a:spLocks noGrp="1"/>
          </p:cNvSpPr>
          <p:nvPr>
            <p:ph type="sldNum" sz="quarter" idx="5"/>
          </p:nvPr>
        </p:nvSpPr>
        <p:spPr/>
        <p:txBody>
          <a:bodyPr/>
          <a:lstStyle/>
          <a:p>
            <a:fld id="{E22C00F6-2D29-4180-931E-95E7CB2D4390}" type="slidenum">
              <a:rPr lang="en-US" smtClean="0"/>
              <a:t>13</a:t>
            </a:fld>
            <a:endParaRPr lang="en-US"/>
          </a:p>
        </p:txBody>
      </p:sp>
    </p:spTree>
    <p:extLst>
      <p:ext uri="{BB962C8B-B14F-4D97-AF65-F5344CB8AC3E}">
        <p14:creationId xmlns:p14="http://schemas.microsoft.com/office/powerpoint/2010/main" val="4023439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ighlight>
                  <a:srgbClr val="FFFF00"/>
                </a:highlight>
                <a:latin typeface="+mn-lt"/>
              </a:rPr>
              <a:t>The best way a program can identify their CQI project is through the use of data. Data are a tool that illuminate the aspects of a program that might not be working as efficiently as it could be. Thus, it shouldn’t be looked at as a form of punishment if we see something that isn’t working as well as it could be but rather as an opportunity to now improve an identified area important to the program.  Even now with this topic of service plans, we are not punishing anything we are identified this is something that is ongoing and we are trying to improve it. Simply saying we want more to meet the target. </a:t>
            </a:r>
          </a:p>
          <a:p>
            <a:endParaRPr lang="en-US" sz="1000" dirty="0">
              <a:highlight>
                <a:srgbClr val="FFFF00"/>
              </a:highlight>
              <a:latin typeface="+mn-lt"/>
            </a:endParaRPr>
          </a:p>
          <a:p>
            <a:r>
              <a:rPr lang="en-US" sz="1000" dirty="0">
                <a:highlight>
                  <a:srgbClr val="FFFF00"/>
                </a:highlight>
                <a:latin typeface="+mn-lt"/>
              </a:rPr>
              <a:t>Other ways you could measure areas of improvement are: </a:t>
            </a:r>
          </a:p>
          <a:p>
            <a:pPr marL="342900" marR="0" lvl="0" indent="-342900">
              <a:spcBef>
                <a:spcPts val="0"/>
              </a:spcBef>
              <a:spcAft>
                <a:spcPts val="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Performance Targets</a:t>
            </a:r>
          </a:p>
          <a:p>
            <a:pPr marL="342900" marR="0" lvl="0" indent="-342900">
              <a:spcBef>
                <a:spcPts val="0"/>
              </a:spcBef>
              <a:spcAft>
                <a:spcPts val="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Performance Indicators</a:t>
            </a:r>
          </a:p>
          <a:p>
            <a:pPr marL="342900" marR="0" lvl="0" indent="-342900">
              <a:spcBef>
                <a:spcPts val="0"/>
              </a:spcBef>
              <a:spcAft>
                <a:spcPts val="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Program Improvement Plan</a:t>
            </a:r>
          </a:p>
          <a:p>
            <a:pPr marL="342900" marR="0" lvl="0" indent="-342900">
              <a:spcBef>
                <a:spcPts val="0"/>
              </a:spcBef>
              <a:spcAft>
                <a:spcPts val="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Best Practice Standards</a:t>
            </a:r>
          </a:p>
          <a:p>
            <a:pPr marL="342900" marR="0" lvl="0" indent="-342900">
              <a:spcBef>
                <a:spcPts val="0"/>
              </a:spcBef>
              <a:spcAft>
                <a:spcPts val="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Equity Plan*</a:t>
            </a:r>
          </a:p>
          <a:p>
            <a:pPr marL="342900" marR="0" lvl="0" indent="-342900">
              <a:spcBef>
                <a:spcPts val="0"/>
              </a:spcBef>
              <a:spcAft>
                <a:spcPts val="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Analyses within Annual Service Review</a:t>
            </a:r>
          </a:p>
          <a:p>
            <a:pPr marL="342900" marR="0" lvl="0" indent="-342900">
              <a:spcBef>
                <a:spcPts val="0"/>
              </a:spcBef>
              <a:spcAft>
                <a:spcPts val="0"/>
              </a:spcAft>
              <a:buFont typeface="Symbol" panose="05050102010706020507" pitchFamily="18" charset="2"/>
              <a:buChar char=""/>
            </a:pPr>
            <a:r>
              <a:rPr lang="en-US" sz="1000" dirty="0">
                <a:effectLst/>
                <a:latin typeface="+mn-lt"/>
                <a:ea typeface="Calibri" panose="020F0502020204030204" pitchFamily="34" charset="0"/>
                <a:cs typeface="Times New Roman" panose="02020603050405020304" pitchFamily="18" charset="0"/>
              </a:rPr>
              <a:t>Feedback from participants, staff, or community advisory board</a:t>
            </a:r>
          </a:p>
          <a:p>
            <a:endParaRPr lang="en-US" sz="1000" dirty="0">
              <a:highlight>
                <a:srgbClr val="FFFF00"/>
              </a:highlight>
              <a:latin typeface="+mn-lt"/>
            </a:endParaRPr>
          </a:p>
          <a:p>
            <a:endParaRPr lang="en-US" sz="1000" dirty="0">
              <a:highlight>
                <a:srgbClr val="FFFF00"/>
              </a:highlight>
              <a:latin typeface="+mn-lt"/>
            </a:endParaRPr>
          </a:p>
          <a:p>
            <a:r>
              <a:rPr lang="en-US" sz="1000" dirty="0">
                <a:highlight>
                  <a:srgbClr val="FFFF00"/>
                </a:highlight>
                <a:latin typeface="+mn-lt"/>
              </a:rPr>
              <a:t>​</a:t>
            </a:r>
          </a:p>
          <a:p>
            <a:r>
              <a:rPr lang="en-US" sz="1000" dirty="0">
                <a:latin typeface="+mn-lt"/>
              </a:rPr>
              <a:t>****Need to readjust for discussing them interacting with their data to identify their specific issue within the pre-selected topic for this section. (i.e. they already have their topic selected for them (service plans), what they then need to do is look at their specific service plan data and determine what is their specific issue with service plans/ where they need to improve some aspect of service plans. *****</a:t>
            </a:r>
          </a:p>
          <a:p>
            <a:endParaRPr lang="en-US" sz="1000" dirty="0">
              <a:latin typeface="+mn-lt"/>
            </a:endParaRPr>
          </a:p>
          <a:p>
            <a:r>
              <a:rPr lang="en-US" sz="1000" dirty="0">
                <a:latin typeface="+mn-lt"/>
              </a:rPr>
              <a:t>MIS Resources for the program </a:t>
            </a:r>
          </a:p>
          <a:p>
            <a:pPr marL="171450" indent="-171450">
              <a:buFontTx/>
              <a:buChar char="-"/>
            </a:pPr>
            <a:r>
              <a:rPr lang="en-US" sz="1000" dirty="0">
                <a:latin typeface="+mn-lt"/>
              </a:rPr>
              <a:t>Service Plan Report Analysis </a:t>
            </a:r>
          </a:p>
          <a:p>
            <a:pPr marL="171450" indent="-171450">
              <a:buFontTx/>
              <a:buChar char="-"/>
            </a:pPr>
            <a:r>
              <a:rPr lang="en-US" sz="1000" dirty="0">
                <a:latin typeface="+mn-lt"/>
              </a:rPr>
              <a:t>Supervision Activities Report </a:t>
            </a:r>
          </a:p>
          <a:p>
            <a:pPr marL="171450" indent="-171450">
              <a:buFontTx/>
              <a:buChar char="-"/>
            </a:pPr>
            <a:r>
              <a:rPr lang="en-US" sz="1000" dirty="0">
                <a:latin typeface="+mn-lt"/>
              </a:rPr>
              <a:t>Home Visit Logs </a:t>
            </a:r>
          </a:p>
          <a:p>
            <a:r>
              <a:rPr lang="en-US" sz="1000" dirty="0">
                <a:latin typeface="+mn-lt"/>
              </a:rPr>
              <a:t> </a:t>
            </a:r>
          </a:p>
          <a:p>
            <a:endParaRPr lang="en-US"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REITERATE HANDOUT will cover the SMARTIE approach</a:t>
            </a:r>
          </a:p>
          <a:p>
            <a:endParaRPr lang="en-US" sz="1000" dirty="0"/>
          </a:p>
        </p:txBody>
      </p:sp>
      <p:sp>
        <p:nvSpPr>
          <p:cNvPr id="4" name="Slide Number Placeholder 3"/>
          <p:cNvSpPr>
            <a:spLocks noGrp="1"/>
          </p:cNvSpPr>
          <p:nvPr>
            <p:ph type="sldNum" sz="quarter" idx="5"/>
          </p:nvPr>
        </p:nvSpPr>
        <p:spPr/>
        <p:txBody>
          <a:bodyPr/>
          <a:lstStyle/>
          <a:p>
            <a:fld id="{48D48FA3-1588-467E-9FD7-953A9D35F347}" type="slidenum">
              <a:rPr lang="en-US" smtClean="0"/>
              <a:t>14</a:t>
            </a:fld>
            <a:endParaRPr lang="en-US"/>
          </a:p>
        </p:txBody>
      </p:sp>
    </p:spTree>
    <p:extLst>
      <p:ext uri="{BB962C8B-B14F-4D97-AF65-F5344CB8AC3E}">
        <p14:creationId xmlns:p14="http://schemas.microsoft.com/office/powerpoint/2010/main" val="80893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rPr>
              <a:t>Just remind us what SMARTIE it is an acronym for …..</a:t>
            </a:r>
          </a:p>
          <a:p>
            <a:pPr algn="l" rtl="0" fontAlgn="base">
              <a:buFont typeface="Arial" panose="020B0604020202020204" pitchFamily="34" charset="0"/>
              <a:buChar char="•"/>
            </a:pPr>
            <a:endParaRPr lang="en-US" sz="10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rPr>
              <a:t>Specific – Goals of the change plan should be specific to achieving the desired outcome of the change plan. With a more specific goal the process of how to achieve the goal becomes easier to identify.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rPr>
              <a:t>Measurable – The outcome of the change plan needs to be measured by collected data. Furthermore, consideration for data to be visualized, recorded over time, quantifiable, and whether it is already being collected must be considered under this step.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rPr>
              <a:t>Attainable – Goals need to attainable, and not too far out of reach, because if not, this will impede CQI efforts by slowing down the process and create an environment where change will not occur.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rPr>
              <a:t>Relevant – Efforts should be focused where it is most needed and how quickly it can be achieved (</a:t>
            </a:r>
            <a:r>
              <a:rPr lang="en-US" sz="1000" b="0" i="0" u="none" strike="noStrike" dirty="0" err="1">
                <a:solidFill>
                  <a:srgbClr val="000000"/>
                </a:solidFill>
                <a:effectLst/>
                <a:latin typeface="Arial" panose="020B0604020202020204" pitchFamily="34" charset="0"/>
              </a:rPr>
              <a:t>i.e</a:t>
            </a:r>
            <a:r>
              <a:rPr lang="en-US" sz="1000" b="0" i="0" u="none" strike="noStrike" dirty="0">
                <a:solidFill>
                  <a:srgbClr val="000000"/>
                </a:solidFill>
                <a:effectLst/>
                <a:latin typeface="Arial" panose="020B0604020202020204" pitchFamily="34" charset="0"/>
              </a:rPr>
              <a:t> the most relevant of the project should receive priority). The outcome should be important and meaningful to the program and provide a benefit that can be seen quickly. </a:t>
            </a:r>
            <a:r>
              <a:rPr lang="en-US" sz="10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Timely – The change plan needs to be achievable and complete within an allotted time frame. If a goal is achievable but not conducted within a reasonable timeframe, change plans can become difficult to manage. Making a change plan timely pushes the project forward and creates motivation and accountability to complete it. </a:t>
            </a:r>
            <a:r>
              <a:rPr lang="en-US" sz="10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rPr>
              <a:t>Inclusive – This step involves the team making sure that traditionally excluded individuals are included in the process, activities, and decision making for the project. </a:t>
            </a:r>
            <a:r>
              <a:rPr lang="en-US" sz="10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rPr>
              <a:t>Equitable – The team needs to ensure the benefits of the change plan applies equally to all families. </a:t>
            </a:r>
            <a:r>
              <a:rPr lang="en-US" sz="1000" b="0" i="0" dirty="0">
                <a:solidFill>
                  <a:srgbClr val="000000"/>
                </a:solidFill>
                <a:effectLst/>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48FA3-1588-467E-9FD7-953A9D35F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058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First, specific. Aims must be specific to guide you toward improving an outcome. The more specific the goal, the easier it will be to identify processes for improvement, and for the CQI team to know that they have actually achieved the goal of alleviating the issue. To help with making sure that the topic is specific as simple as it sounds, we should use the traditional: </a:t>
            </a: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Who?</a:t>
            </a:r>
            <a:r>
              <a:rPr lang="en-US" sz="1000" b="0" i="0" dirty="0">
                <a:solidFill>
                  <a:srgbClr val="444444"/>
                </a:solidFill>
                <a:effectLst/>
                <a:latin typeface="Arial" panose="020B0604020202020204" pitchFamily="34" charset="0"/>
                <a:cs typeface="Arial" panose="020B0604020202020204" pitchFamily="34" charset="0"/>
              </a:rPr>
              <a:t>​ - Who is being affected by the goal, who is impacting this goal – so who is going to be affected with  changes in service plan updates, who is going to implement the change strategy to help bring up the number of PC1s to have a service plan?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What?</a:t>
            </a:r>
            <a:r>
              <a:rPr lang="en-US" sz="1000" b="0" i="0" dirty="0">
                <a:solidFill>
                  <a:srgbClr val="444444"/>
                </a:solidFill>
                <a:effectLst/>
                <a:latin typeface="Arial" panose="020B0604020202020204" pitchFamily="34" charset="0"/>
                <a:cs typeface="Arial" panose="020B0604020202020204" pitchFamily="34" charset="0"/>
              </a:rPr>
              <a:t>​ - What is the major objective? – If you have 15% of your PC1s needing a service plan maybe your what change you want to see is brining that up to 60%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Where?</a:t>
            </a:r>
            <a:r>
              <a:rPr lang="en-US" sz="1000" b="0" i="0" dirty="0">
                <a:solidFill>
                  <a:srgbClr val="444444"/>
                </a:solidFill>
                <a:effectLst/>
                <a:latin typeface="Arial" panose="020B0604020202020204" pitchFamily="34" charset="0"/>
                <a:cs typeface="Arial" panose="020B0604020202020204" pitchFamily="34" charset="0"/>
              </a:rPr>
              <a:t>​ - Where is this change occurring? (i.e. where in the process is this change going to be implemented?). For example, on service plans this could be that based on all PC1s having a FROG you develop your change strategy to occur in the process after the FROG has been administrated.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When?</a:t>
            </a:r>
            <a:r>
              <a:rPr lang="en-US" sz="1000" b="0" i="0" dirty="0">
                <a:solidFill>
                  <a:srgbClr val="444444"/>
                </a:solidFill>
                <a:effectLst/>
                <a:latin typeface="Arial" panose="020B0604020202020204" pitchFamily="34" charset="0"/>
                <a:cs typeface="Arial" panose="020B0604020202020204" pitchFamily="34" charset="0"/>
              </a:rPr>
              <a:t>​ - When do you want to see this change occur? For us this would mean you want to have your CQI change plans completed and implemented by October 31</a:t>
            </a:r>
            <a:r>
              <a:rPr lang="en-US" sz="1000" b="0" i="0" baseline="30000" dirty="0">
                <a:solidFill>
                  <a:srgbClr val="444444"/>
                </a:solidFill>
                <a:effectLst/>
                <a:latin typeface="Arial" panose="020B0604020202020204" pitchFamily="34" charset="0"/>
                <a:cs typeface="Arial" panose="020B0604020202020204" pitchFamily="34" charset="0"/>
              </a:rPr>
              <a:t>st</a:t>
            </a:r>
            <a:r>
              <a:rPr lang="en-US" sz="1000" b="0" i="0" dirty="0">
                <a:solidFill>
                  <a:srgbClr val="444444"/>
                </a:solidFill>
                <a:effectLst/>
                <a:latin typeface="Arial" panose="020B0604020202020204" pitchFamily="34" charset="0"/>
                <a:cs typeface="Arial" panose="020B0604020202020204" pitchFamily="34" charset="0"/>
              </a:rPr>
              <a:t> 2023 maybe? </a:t>
            </a:r>
          </a:p>
          <a:p>
            <a:pPr algn="l" rtl="0" fontAlgn="base">
              <a:buFont typeface="Arial" panose="020B0604020202020204" pitchFamily="34" charset="0"/>
              <a:buChar char="•"/>
            </a:pPr>
            <a:r>
              <a:rPr lang="en-US" sz="1000" b="0" i="0" dirty="0">
                <a:solidFill>
                  <a:srgbClr val="444444"/>
                </a:solidFill>
                <a:effectLst/>
                <a:latin typeface="Arial" panose="020B0604020202020204" pitchFamily="34" charset="0"/>
                <a:cs typeface="Arial" panose="020B0604020202020204" pitchFamily="34" charset="0"/>
              </a:rPr>
              <a:t>Why? Why will doing this improve service delivery to families? </a:t>
            </a:r>
          </a:p>
          <a:p>
            <a:pPr algn="l" rtl="0" fontAlgn="base">
              <a:buFont typeface="Arial" panose="020B0604020202020204" pitchFamily="34" charset="0"/>
              <a:buChar char="•"/>
            </a:pP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b="0" i="0" dirty="0">
                <a:solidFill>
                  <a:srgbClr val="444444"/>
                </a:solidFill>
                <a:effectLst/>
                <a:latin typeface="Arial" panose="020B0604020202020204" pitchFamily="34" charset="0"/>
                <a:cs typeface="Arial" panose="020B0604020202020204" pitchFamily="34" charset="0"/>
              </a:rPr>
              <a:t>If these questions can be answered clearly and concretely then you know that the topic/issue is specific. </a:t>
            </a:r>
          </a:p>
          <a:p>
            <a:pPr algn="l" rtl="0" fontAlgn="base">
              <a:buFont typeface="Arial" panose="020B0604020202020204" pitchFamily="34" charset="0"/>
              <a:buNone/>
            </a:pPr>
            <a:r>
              <a:rPr lang="en-US" sz="1000" b="0" i="0" dirty="0">
                <a:solidFill>
                  <a:srgbClr val="444444"/>
                </a:solidFill>
                <a:effectLst/>
                <a:latin typeface="Arial" panose="020B0604020202020204" pitchFamily="34" charset="0"/>
                <a:cs typeface="Arial" panose="020B0604020202020204" pitchFamily="34" charset="0"/>
              </a:rPr>
              <a:t>Really make sure that the wording of the issue is </a:t>
            </a:r>
            <a:r>
              <a:rPr lang="en-US" sz="1000" b="0" i="0" u="none" strike="noStrike" dirty="0">
                <a:solidFill>
                  <a:srgbClr val="000000"/>
                </a:solidFill>
                <a:effectLst/>
                <a:latin typeface="Arial" panose="020B0604020202020204" pitchFamily="34" charset="0"/>
                <a:cs typeface="Arial" panose="020B0604020202020204" pitchFamily="34" charset="0"/>
              </a:rPr>
              <a:t>clear and concrete, so the goal is understandable. When teams come together to discuss the aim, ambiguity can be clarified by asking team members to indicate what the aim means for them. Be sure each member’s interpretation aligns with the goal. </a:t>
            </a:r>
          </a:p>
          <a:p>
            <a:pPr algn="l" rtl="0" fontAlgn="base">
              <a:buFont typeface="Arial" panose="020B0604020202020204" pitchFamily="34" charset="0"/>
              <a:buNone/>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A final tip for the CQI team is once they have workshopped their topic to be specific, they can ask others outside the CQI team who are less familiar with the goals to interpret the aim can serve as another check for clarity.</a:t>
            </a:r>
            <a:endParaRPr lang="en-US" sz="1000" b="0" i="0" dirty="0">
              <a:solidFill>
                <a:srgbClr val="444444"/>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22C00F6-2D29-4180-931E-95E7CB2D4390}" type="slidenum">
              <a:rPr lang="en-US" smtClean="0"/>
              <a:t>16</a:t>
            </a:fld>
            <a:endParaRPr lang="en-US"/>
          </a:p>
        </p:txBody>
      </p:sp>
    </p:spTree>
    <p:extLst>
      <p:ext uri="{BB962C8B-B14F-4D97-AF65-F5344CB8AC3E}">
        <p14:creationId xmlns:p14="http://schemas.microsoft.com/office/powerpoint/2010/main" val="49458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Next SMARTIE goal criteria is measurable. This again is that the outcome of the change plan needs to be measured by collected data. </a:t>
            </a:r>
          </a:p>
          <a:p>
            <a:pPr algn="l" rtl="0" fontAlgn="base">
              <a:buFont typeface="Arial" panose="020B0604020202020204" pitchFamily="34" charset="0"/>
              <a:buNone/>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In order to achieve this criteria it is helpful for the CQI team to ask: </a:t>
            </a:r>
          </a:p>
          <a:p>
            <a:pPr algn="l" rtl="0" fontAlgn="base">
              <a:buFont typeface="Arial" panose="020B0604020202020204" pitchFamily="34" charset="0"/>
              <a:buChar char="•"/>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solidFill>
                  <a:srgbClr val="000000"/>
                </a:solidFill>
                <a:effectLst/>
                <a:latin typeface="Arial" panose="020B0604020202020204" pitchFamily="34" charset="0"/>
                <a:cs typeface="Arial" panose="020B0604020202020204" pitchFamily="34" charset="0"/>
              </a:rPr>
              <a:t>How can the outcome of interest be translated into a measurable data element? In other words, how can the achievement of the goal be captured in data? What sort of questions can we create that will measure the outcome if it is already not being collected. Are there data currently being collected on this outcome? If not, what needs to be done to collect these data?</a:t>
            </a:r>
            <a:r>
              <a:rPr lang="en-US" sz="1000" b="0" i="0" dirty="0">
                <a:solidFill>
                  <a:srgbClr val="444444"/>
                </a:solidFill>
                <a:effectLst/>
                <a:latin typeface="Arial" panose="020B0604020202020204" pitchFamily="34" charset="0"/>
                <a:cs typeface="Arial" panose="020B0604020202020204" pitchFamily="34" charset="0"/>
              </a:rPr>
              <a:t>​</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dirty="0">
                <a:solidFill>
                  <a:srgbClr val="444444"/>
                </a:solidFill>
                <a:effectLst/>
                <a:latin typeface="Arial" panose="020B0604020202020204" pitchFamily="34" charset="0"/>
                <a:cs typeface="Arial" panose="020B0604020202020204" pitchFamily="34" charset="0"/>
              </a:rPr>
              <a:t>We know for service plans this already is being collecting in the Service plan Analysis report, and supervision data is collected in the Supervision Log.</a:t>
            </a:r>
          </a:p>
          <a:p>
            <a:pPr algn="l" rtl="0" fontAlgn="base">
              <a:buFont typeface="Arial" panose="020B0604020202020204" pitchFamily="34" charset="0"/>
              <a:buChar char="•"/>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solidFill>
                  <a:srgbClr val="000000"/>
                </a:solidFill>
                <a:effectLst/>
                <a:latin typeface="Arial" panose="020B0604020202020204" pitchFamily="34" charset="0"/>
                <a:cs typeface="Arial" panose="020B0604020202020204" pitchFamily="34" charset="0"/>
              </a:rPr>
              <a:t>Is the outcome measure quantifiable (e.g., does it give a value or number to be used in the calculations)? If not, it will not be a suitable measurement for CQI projects.</a:t>
            </a:r>
            <a:endParaRPr lang="en-US" sz="1000" b="0" i="0" u="none" strike="noStrike" dirty="0">
              <a:solidFill>
                <a:srgbClr val="444444"/>
              </a:solidFill>
              <a:effectLst/>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dirty="0">
                <a:solidFill>
                  <a:srgbClr val="444444"/>
                </a:solidFill>
                <a:effectLst/>
                <a:latin typeface="Arial" panose="020B0604020202020204" pitchFamily="34" charset="0"/>
                <a:cs typeface="Arial" panose="020B0604020202020204" pitchFamily="34" charset="0"/>
              </a:rPr>
              <a:t>We need to be able to prove that the change plan is working/successful so the CQI team needs to be able to show what the issue looked like before and after their change strategy. </a:t>
            </a:r>
          </a:p>
          <a:p>
            <a:pPr lvl="1"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Service plans are already measurable in that we can determine if there is 100% or not so that is quantifiable. But thinking about this in terms of supervision. Because this is more detailed data in nature from the MIS maybe we would have to figure out a way to quantify whether conversations are occurring, and what might eb the frequency of those that are having conversations about service plan in supervision. </a:t>
            </a:r>
          </a:p>
          <a:p>
            <a:pPr lvl="1" algn="l" rtl="0" fontAlgn="base">
              <a:buFont typeface="Arial" panose="020B0604020202020204" pitchFamily="34" charset="0"/>
              <a:buNone/>
            </a:pPr>
            <a:endParaRPr lang="en-US" sz="1000" b="0" i="0" dirty="0">
              <a:solidFill>
                <a:srgbClr val="444444"/>
              </a:solidFill>
              <a:effectLst/>
              <a:latin typeface="Arial" panose="020B0604020202020204" pitchFamily="34" charset="0"/>
              <a:cs typeface="Arial" panose="020B0604020202020204" pitchFamily="34" charset="0"/>
            </a:endParaRPr>
          </a:p>
          <a:p>
            <a:pPr lvl="1" algn="l" rtl="0" fontAlgn="base">
              <a:buFont typeface="Arial" panose="020B0604020202020204" pitchFamily="34" charset="0"/>
              <a:buNone/>
            </a:pPr>
            <a:endParaRPr lang="en-US" sz="1000" b="0" i="0" dirty="0">
              <a:solidFill>
                <a:srgbClr val="444444"/>
              </a:solidFill>
              <a:effectLst/>
              <a:latin typeface="Arial" panose="020B0604020202020204" pitchFamily="34" charset="0"/>
              <a:cs typeface="Arial" panose="020B0604020202020204" pitchFamily="34" charset="0"/>
            </a:endParaRPr>
          </a:p>
          <a:p>
            <a:pPr lvl="0" algn="l" rtl="0" fontAlgn="base">
              <a:buFont typeface="Arial" panose="020B0604020202020204" pitchFamily="34" charset="0"/>
              <a:buChar char="•"/>
            </a:pPr>
            <a:r>
              <a:rPr lang="en-US" sz="1000" b="0" i="0" dirty="0">
                <a:solidFill>
                  <a:srgbClr val="444444"/>
                </a:solidFill>
                <a:effectLst/>
                <a:latin typeface="Arial" panose="020B0604020202020204" pitchFamily="34" charset="0"/>
                <a:cs typeface="Arial" panose="020B0604020202020204" pitchFamily="34" charset="0"/>
              </a:rPr>
              <a:t>Next, because people are generally more visual creatures, we want to ask whether the data measuring the outcome allow for visualization and can is show us how it is being tracked over time?</a:t>
            </a:r>
          </a:p>
          <a:p>
            <a:pPr lvl="1" algn="l" rtl="0" fontAlgn="base">
              <a:buFont typeface="Arial" panose="020B0604020202020204" pitchFamily="34" charset="0"/>
              <a:buChar char="•"/>
            </a:pPr>
            <a:r>
              <a:rPr lang="en-US" sz="1000" b="0" i="0" dirty="0">
                <a:solidFill>
                  <a:srgbClr val="444444"/>
                </a:solidFill>
                <a:effectLst/>
                <a:latin typeface="Arial" panose="020B0604020202020204" pitchFamily="34" charset="0"/>
                <a:cs typeface="Arial" panose="020B0604020202020204" pitchFamily="34" charset="0"/>
              </a:rPr>
              <a:t>The MIS allows us to look at this over time, and visually you can work with this to make infographics on the process and demonstrate where improvements might have occurred. </a:t>
            </a:r>
          </a:p>
          <a:p>
            <a:pPr algn="l" rtl="0" fontAlgn="base">
              <a:buFont typeface="Arial" panose="020B0604020202020204" pitchFamily="34" charset="0"/>
              <a:buNone/>
            </a:pP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endParaRPr lang="en-US" sz="1000" b="0" i="0" dirty="0">
              <a:solidFill>
                <a:srgbClr val="444444"/>
              </a:solidFill>
              <a:effectLst/>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Once these questions are addressed then we can assume that the Measurable criteria is being meet. </a:t>
            </a:r>
          </a:p>
        </p:txBody>
      </p:sp>
      <p:sp>
        <p:nvSpPr>
          <p:cNvPr id="4" name="Slide Number Placeholder 3"/>
          <p:cNvSpPr>
            <a:spLocks noGrp="1"/>
          </p:cNvSpPr>
          <p:nvPr>
            <p:ph type="sldNum" sz="quarter" idx="5"/>
          </p:nvPr>
        </p:nvSpPr>
        <p:spPr/>
        <p:txBody>
          <a:bodyPr/>
          <a:lstStyle/>
          <a:p>
            <a:fld id="{E22C00F6-2D29-4180-931E-95E7CB2D4390}" type="slidenum">
              <a:rPr lang="en-US" smtClean="0"/>
              <a:t>17</a:t>
            </a:fld>
            <a:endParaRPr lang="en-US"/>
          </a:p>
        </p:txBody>
      </p:sp>
    </p:spTree>
    <p:extLst>
      <p:ext uri="{BB962C8B-B14F-4D97-AF65-F5344CB8AC3E}">
        <p14:creationId xmlns:p14="http://schemas.microsoft.com/office/powerpoint/2010/main" val="52073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The next criteria for SMARTIE goals is Attainable. Often when improvement efforts begin, staff want to get started and are excited to make changes and there is a risk to either throw multiple improvement efforts out or setting a massive goal that is not attainable and can impede CQI efforts by slowing down the CQI team. Really we need to pull back the amount we want to do even if we are enthusiastic (and we hopefully are) to make it an accomplishable goal. </a:t>
            </a:r>
          </a:p>
          <a:p>
            <a:pPr algn="l" rtl="0" fontAlgn="base">
              <a:buFont typeface="Arial" panose="020B0604020202020204" pitchFamily="34" charset="0"/>
              <a:buNone/>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There are multiple questions that the CQI team can ask to help with this as well: </a:t>
            </a: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First they can ask: </a:t>
            </a: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Can direct service impact this goal?</a:t>
            </a:r>
            <a:r>
              <a:rPr lang="en-US" sz="1000" b="0" i="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None/>
            </a:pPr>
            <a:r>
              <a:rPr lang="en-US" sz="1000" b="0" i="0" dirty="0">
                <a:solidFill>
                  <a:srgbClr val="444444"/>
                </a:solidFill>
                <a:effectLst/>
                <a:latin typeface="Arial" panose="020B0604020202020204" pitchFamily="34" charset="0"/>
                <a:cs typeface="Arial" panose="020B0604020202020204" pitchFamily="34" charset="0"/>
              </a:rPr>
              <a:t>They should be able to since they are ones delivering the services, and often might eb the ones implementing the change strategy. </a:t>
            </a:r>
          </a:p>
          <a:p>
            <a:pPr algn="l" rtl="0" fontAlgn="base">
              <a:buFont typeface="Arial" panose="020B0604020202020204" pitchFamily="34" charset="0"/>
              <a:buNone/>
            </a:pP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b="0" i="0" dirty="0">
                <a:solidFill>
                  <a:srgbClr val="444444"/>
                </a:solidFill>
                <a:effectLst/>
                <a:latin typeface="Arial" panose="020B0604020202020204" pitchFamily="34" charset="0"/>
                <a:cs typeface="Arial" panose="020B0604020202020204" pitchFamily="34" charset="0"/>
              </a:rPr>
              <a:t>The next question has a couple parts to it for the CQI team it is: </a:t>
            </a:r>
          </a:p>
          <a:p>
            <a:pPr algn="l" rtl="0" fontAlgn="base">
              <a:buFont typeface="Arial" panose="020B0604020202020204" pitchFamily="34" charset="0"/>
              <a:buNone/>
            </a:pP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Is there evidence of the service influencing this goal? In other words, has past research shown a link between the service and the outcome the team is working to achieve? </a:t>
            </a: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The CQI team is going to need to do some sort of search in prior research to see if there has been any work do on this already. If they find evidence that it already is not going to work then the CQI team is working toward an unattainable goal. </a:t>
            </a:r>
          </a:p>
          <a:p>
            <a:pPr algn="l" rtl="0" fontAlgn="base">
              <a:buFont typeface="Arial" panose="020B0604020202020204" pitchFamily="34" charset="0"/>
              <a:buNone/>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The next question also has some complexities to it. The next question is to ask: </a:t>
            </a: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Is it changeable? If it does not seem changeable, why not?</a:t>
            </a:r>
            <a:r>
              <a:rPr lang="en-US" sz="1000" b="0" i="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This is a complicated concept. First, a condition may appear to be unchangeable when in fact it can be changed. Or, the condition can be changed, but it is outside the scope of the program. An example is homelessness: </a:t>
            </a:r>
            <a:r>
              <a:rPr lang="en-US" sz="1000" b="0" i="0" dirty="0">
                <a:solidFill>
                  <a:srgbClr val="444444"/>
                </a:solidFill>
                <a:effectLst/>
                <a:latin typeface="Arial" panose="020B0604020202020204" pitchFamily="34" charset="0"/>
                <a:cs typeface="Arial" panose="020B0604020202020204" pitchFamily="34" charset="0"/>
              </a:rPr>
              <a:t>​</a:t>
            </a:r>
            <a:r>
              <a:rPr lang="en-US" sz="1000" b="0" i="0" u="none" strike="noStrike" dirty="0">
                <a:solidFill>
                  <a:srgbClr val="000000"/>
                </a:solidFill>
                <a:effectLst/>
                <a:latin typeface="Arial" panose="020B0604020202020204" pitchFamily="34" charset="0"/>
                <a:cs typeface="Arial" panose="020B0604020202020204" pitchFamily="34" charset="0"/>
              </a:rPr>
              <a:t>homeless youth that are homeless at times are served by home visitors, but developing a SMART aim of giving permanent housing to currently homeless youth would not make sense. First, home visiting service delivery does not focus on homelessness. Second, homelessness is often a complicated situation with many contributing factors that need to be addressed to lead to permanent housing, and are outside the scope of the home visiting service delivery strategy. However, home visiting agencies can refer families to temporary housing services or housing assistance programs, or can focus on steps to improve youths’ life trajectories in such a way that will support permanent housing over time. </a:t>
            </a:r>
          </a:p>
          <a:p>
            <a:pPr algn="l" rtl="0" fontAlgn="base">
              <a:buFont typeface="Arial" panose="020B0604020202020204" pitchFamily="34" charset="0"/>
              <a:buNone/>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The final question the CQI team needs to ask is the initial goal too large? </a:t>
            </a: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Setting smaller, more incremental goals at the beginning is important. Once the initial goal is attained, the CQI team is allowed reset the target to a higher standard for a second period. </a:t>
            </a:r>
            <a:r>
              <a:rPr lang="en-US" sz="1000" b="0" i="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This is something to keep in mind that adjusting the strategies used for making improvements as progress is made is a process apart of CQI in general. As we discussed in the last talk there is supposed to be an interaction with the data by the CQI team if they find that something is working or not they can make adjustments while they are currently implementing the change strategy this can help them become successful it was not or even more successful.</a:t>
            </a:r>
          </a:p>
          <a:p>
            <a:pPr algn="l" rtl="0" fontAlgn="base">
              <a:buFont typeface="Arial" panose="020B0604020202020204" pitchFamily="34" charset="0"/>
              <a:buNone/>
            </a:pPr>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b="0" i="0" u="none" strike="noStrike" dirty="0">
                <a:solidFill>
                  <a:srgbClr val="000000"/>
                </a:solidFill>
                <a:effectLst/>
                <a:latin typeface="Arial" panose="020B0604020202020204" pitchFamily="34" charset="0"/>
                <a:cs typeface="Arial" panose="020B0604020202020204" pitchFamily="34" charset="0"/>
              </a:rPr>
              <a:t>****NOTE**** - In addition to the last point we really want to stress this that we want you to be able to select realistic goals cause otherwise this is going to be incredible deflating for morale for a CQI team if you do not select an attainable goal. This even came up in a talk that I had with community prevention programs on this subject. When I talked about this portion of SMARTIE goals one of the program managers actually asked okay but what if this goal is not actually realistic for me? And we were honest here and I’ll say the same thing here. We recognize you are all busy and maybe not going to be able to obtain the perfect target here, and that is okay. What we do want to see though is strives for improvement. </a:t>
            </a:r>
            <a:endParaRPr lang="en-US" sz="1000" b="0" i="0" dirty="0">
              <a:solidFill>
                <a:srgbClr val="444444"/>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22C00F6-2D29-4180-931E-95E7CB2D4390}" type="slidenum">
              <a:rPr lang="en-US" smtClean="0"/>
              <a:t>18</a:t>
            </a:fld>
            <a:endParaRPr lang="en-US"/>
          </a:p>
        </p:txBody>
      </p:sp>
    </p:spTree>
    <p:extLst>
      <p:ext uri="{BB962C8B-B14F-4D97-AF65-F5344CB8AC3E}">
        <p14:creationId xmlns:p14="http://schemas.microsoft.com/office/powerpoint/2010/main" val="46319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sz="1000" dirty="0">
                <a:solidFill>
                  <a:srgbClr val="000000"/>
                </a:solidFill>
                <a:latin typeface="Arial"/>
                <a:cs typeface="Arial"/>
              </a:rPr>
              <a:t>SMART aims should focus attention where it is most needed. This</a:t>
            </a:r>
            <a:r>
              <a:rPr lang="en-US" sz="1000" b="0" i="0" u="none" strike="noStrike" dirty="0">
                <a:solidFill>
                  <a:srgbClr val="000000"/>
                </a:solidFill>
                <a:effectLst/>
                <a:latin typeface="Arial"/>
                <a:cs typeface="Arial"/>
              </a:rPr>
              <a:t> element is about focusing on the aims that agencies want to or can address immediately. Aims can be attainable with reasonable targets, but they may not be relevant to the agency. </a:t>
            </a:r>
            <a:r>
              <a:rPr lang="en-US" sz="1000" b="0" i="0" dirty="0">
                <a:solidFill>
                  <a:srgbClr val="444444"/>
                </a:solidFill>
                <a:effectLst/>
                <a:latin typeface="Arial"/>
                <a:cs typeface="Arial"/>
              </a:rPr>
              <a:t>​</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For example, an agency might choose to focus on improving the number of mothers observed for parent-child interaction at each child’s 12-month birthday. However, if only 10 percent of all families served remain enrolled in the program until the child’s 12-month birthday, is this relevant? Retention is a more critical and relevant topic.  </a:t>
            </a:r>
            <a:r>
              <a:rPr lang="en-US" sz="1000" b="0" i="0" dirty="0">
                <a:solidFill>
                  <a:srgbClr val="444444"/>
                </a:solidFill>
                <a:effectLst/>
                <a:latin typeface="Arial" panose="020B0604020202020204" pitchFamily="34" charset="0"/>
                <a:cs typeface="Arial" panose="020B0604020202020204" pitchFamily="34" charset="0"/>
              </a:rPr>
              <a:t>​For us looking at service plans it could be that it turns out that program has a low percentage of PC1s with service plans but it is just that they do not get entered into the MIS, when they enter them, it turns out they have 95% of their PC1s with service plans that then is not necessarily relevant as a CQI then, rather they might consider how conversations around service plans in supervision needs some attention possibly. </a:t>
            </a:r>
          </a:p>
          <a:p>
            <a:pPr algn="l" rtl="0" fontAlgn="base"/>
            <a:r>
              <a:rPr lang="en-US" sz="1000" b="0" i="0" u="none" strike="noStrike" dirty="0">
                <a:solidFill>
                  <a:srgbClr val="000000"/>
                </a:solidFill>
                <a:effectLst/>
                <a:latin typeface="Arial" panose="020B0604020202020204" pitchFamily="34" charset="0"/>
                <a:cs typeface="Arial" panose="020B0604020202020204" pitchFamily="34" charset="0"/>
              </a:rPr>
              <a:t> </a:t>
            </a: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To ensure that a SMART aim is relevant, ask the following questions: </a:t>
            </a:r>
            <a:r>
              <a:rPr lang="en-US" sz="1000" b="0" i="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Is the aim related to home visiting?</a:t>
            </a:r>
            <a:r>
              <a:rPr lang="en-US" sz="1000" b="0" i="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Is the aim meaningful to your team or agency?</a:t>
            </a:r>
            <a:r>
              <a:rPr lang="en-US" sz="1000" b="0" i="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Of all the things you could immediately work on, is this the most important for your agency and the families served?</a:t>
            </a:r>
            <a:endParaRPr lang="en-US" sz="1000" b="0" i="0" dirty="0">
              <a:solidFill>
                <a:srgbClr val="444444"/>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22C00F6-2D29-4180-931E-95E7CB2D4390}" type="slidenum">
              <a:rPr lang="en-US" smtClean="0"/>
              <a:t>19</a:t>
            </a:fld>
            <a:endParaRPr lang="en-US"/>
          </a:p>
        </p:txBody>
      </p:sp>
    </p:spTree>
    <p:extLst>
      <p:ext uri="{BB962C8B-B14F-4D97-AF65-F5344CB8AC3E}">
        <p14:creationId xmlns:p14="http://schemas.microsoft.com/office/powerpoint/2010/main" val="103999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begin, and just so we have an idea of who knows what we just have a quick survey here and a really simple question. Are you familiar with continuous quality improvement? </a:t>
            </a:r>
          </a:p>
          <a:p>
            <a:endParaRPr lang="en-US"/>
          </a:p>
          <a:p>
            <a:r>
              <a:rPr lang="en-US"/>
              <a:t>This is a great dispersion here (hopefully). So through out this process if you are one of the programs that is not familiar with CQI please feel free to ask questions and let me know if something is not clear and if you are one of those individuals that is familiar with CQI please feel free to add your knowledge where it is relevant. </a:t>
            </a:r>
          </a:p>
        </p:txBody>
      </p:sp>
      <p:sp>
        <p:nvSpPr>
          <p:cNvPr id="4" name="Slide Number Placeholder 3"/>
          <p:cNvSpPr>
            <a:spLocks noGrp="1"/>
          </p:cNvSpPr>
          <p:nvPr>
            <p:ph type="sldNum" sz="quarter" idx="5"/>
          </p:nvPr>
        </p:nvSpPr>
        <p:spPr/>
        <p:txBody>
          <a:bodyPr/>
          <a:lstStyle/>
          <a:p>
            <a:fld id="{E22C00F6-2D29-4180-931E-95E7CB2D4390}" type="slidenum">
              <a:rPr lang="en-US" smtClean="0"/>
              <a:t>2</a:t>
            </a:fld>
            <a:endParaRPr lang="en-US"/>
          </a:p>
        </p:txBody>
      </p:sp>
    </p:spTree>
    <p:extLst>
      <p:ext uri="{BB962C8B-B14F-4D97-AF65-F5344CB8AC3E}">
        <p14:creationId xmlns:p14="http://schemas.microsoft.com/office/powerpoint/2010/main" val="2933511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An aim without a timeframe is achievable, but difficult to manage since they guide </a:t>
            </a:r>
            <a:r>
              <a:rPr lang="en-US" sz="1000" b="0" i="0" u="none" strike="noStrike" dirty="0" err="1">
                <a:solidFill>
                  <a:srgbClr val="000000"/>
                </a:solidFill>
                <a:effectLst/>
                <a:latin typeface="Arial" panose="020B0604020202020204" pitchFamily="34" charset="0"/>
                <a:cs typeface="Arial" panose="020B0604020202020204" pitchFamily="34" charset="0"/>
              </a:rPr>
              <a:t>theCQI</a:t>
            </a:r>
            <a:r>
              <a:rPr lang="en-US" sz="1000" b="0" i="0" u="none" strike="noStrike" dirty="0">
                <a:solidFill>
                  <a:srgbClr val="000000"/>
                </a:solidFill>
                <a:effectLst/>
                <a:latin typeface="Arial" panose="020B0604020202020204" pitchFamily="34" charset="0"/>
                <a:cs typeface="Arial" panose="020B0604020202020204" pitchFamily="34" charset="0"/>
              </a:rPr>
              <a:t> work and propel the project forward. A specific timeframe inherently builds in motivation and accountability for the CQI team.</a:t>
            </a:r>
            <a:r>
              <a:rPr lang="en-US" sz="1000" b="0" i="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It’s important to make the timeframe as specific as possible. For example, “by October 31</a:t>
            </a:r>
            <a:r>
              <a:rPr lang="en-US" sz="1000" b="0" i="0" u="none" strike="noStrike" baseline="30000" dirty="0">
                <a:solidFill>
                  <a:srgbClr val="000000"/>
                </a:solidFill>
                <a:effectLst/>
                <a:latin typeface="Arial" panose="020B0604020202020204" pitchFamily="34" charset="0"/>
                <a:cs typeface="Arial" panose="020B0604020202020204" pitchFamily="34" charset="0"/>
              </a:rPr>
              <a:t>st</a:t>
            </a:r>
            <a:r>
              <a:rPr lang="en-US" sz="1000" b="0" i="0" u="none" strike="noStrike" dirty="0">
                <a:solidFill>
                  <a:srgbClr val="000000"/>
                </a:solidFill>
                <a:effectLst/>
                <a:latin typeface="Arial" panose="020B0604020202020204" pitchFamily="34" charset="0"/>
                <a:cs typeface="Arial" panose="020B0604020202020204" pitchFamily="34" charset="0"/>
              </a:rPr>
              <a:t>, 2023” is better than “in 8 months.”  cause then that turns into </a:t>
            </a:r>
            <a:r>
              <a:rPr lang="en-US" sz="1000" b="0" i="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None/>
            </a:pPr>
            <a:endParaRPr lang="en-US" sz="10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r>
              <a:rPr lang="en-US" sz="1000" b="0" i="0" dirty="0">
                <a:solidFill>
                  <a:srgbClr val="444444"/>
                </a:solidFill>
                <a:effectLst/>
                <a:latin typeface="Arial" panose="020B0604020202020204" pitchFamily="34" charset="0"/>
                <a:cs typeface="Arial" panose="020B0604020202020204" pitchFamily="34" charset="0"/>
              </a:rPr>
              <a:t>This a bit easier of the goals to obtain and the CQI team really only has 2 questions they have to answer. </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Is the timeframe specific?</a:t>
            </a:r>
            <a:r>
              <a:rPr lang="en-US" sz="1000" b="0" i="0" dirty="0">
                <a:solidFill>
                  <a:srgbClr val="444444"/>
                </a:solidFill>
                <a:effectLst/>
                <a:latin typeface="Arial" panose="020B0604020202020204" pitchFamily="34" charset="0"/>
                <a:cs typeface="Arial" panose="020B0604020202020204" pitchFamily="34" charset="0"/>
              </a:rPr>
              <a:t>​ and</a:t>
            </a:r>
          </a:p>
          <a:p>
            <a:pPr algn="l" rtl="0" fontAlgn="base">
              <a:buFont typeface="Arial" panose="020B0604020202020204" pitchFamily="34" charset="0"/>
              <a:buChar char="•"/>
            </a:pPr>
            <a:r>
              <a:rPr lang="en-US" sz="1000" b="0" i="0" u="none" strike="noStrike" dirty="0">
                <a:solidFill>
                  <a:srgbClr val="000000"/>
                </a:solidFill>
                <a:effectLst/>
                <a:latin typeface="Arial" panose="020B0604020202020204" pitchFamily="34" charset="0"/>
                <a:cs typeface="Arial" panose="020B0604020202020204" pitchFamily="34" charset="0"/>
              </a:rPr>
              <a:t>Is the timeframe attainable/realistic?</a:t>
            </a:r>
            <a:r>
              <a:rPr lang="en-US" sz="1000" b="0" i="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22C00F6-2D29-4180-931E-95E7CB2D4390}" type="slidenum">
              <a:rPr lang="en-US" smtClean="0"/>
              <a:t>20</a:t>
            </a:fld>
            <a:endParaRPr lang="en-US"/>
          </a:p>
        </p:txBody>
      </p:sp>
    </p:spTree>
    <p:extLst>
      <p:ext uri="{BB962C8B-B14F-4D97-AF65-F5344CB8AC3E}">
        <p14:creationId xmlns:p14="http://schemas.microsoft.com/office/powerpoint/2010/main" val="193333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dirty="0">
                <a:solidFill>
                  <a:srgbClr val="000000"/>
                </a:solidFill>
                <a:effectLst/>
                <a:latin typeface="+mn-lt"/>
                <a:cs typeface="Arial" panose="020B0604020202020204" pitchFamily="34" charset="0"/>
              </a:rPr>
              <a:t>The next step is being inclusive with the issue, which involves the CQI team making sure that traditionally excluded individuals are included in the process, activities, and decision making for the project. </a:t>
            </a:r>
          </a:p>
          <a:p>
            <a:endParaRPr lang="en-US" sz="1000" b="0" i="0" u="none" strike="noStrike" dirty="0">
              <a:solidFill>
                <a:srgbClr val="000000"/>
              </a:solidFill>
              <a:effectLst/>
              <a:latin typeface="+mn-lt"/>
              <a:ea typeface="Calibri" panose="020F0502020204030204" pitchFamily="34" charset="0"/>
              <a:cs typeface="Arial" panose="020B0604020202020204" pitchFamily="34" charset="0"/>
            </a:endParaRPr>
          </a:p>
          <a:p>
            <a:r>
              <a:rPr lang="en-US" sz="1000" b="0" i="0" u="none" strike="noStrike" dirty="0">
                <a:solidFill>
                  <a:srgbClr val="000000"/>
                </a:solidFill>
                <a:effectLst/>
                <a:latin typeface="+mn-lt"/>
                <a:ea typeface="Calibri" panose="020F0502020204030204" pitchFamily="34" charset="0"/>
                <a:cs typeface="Arial" panose="020B0604020202020204" pitchFamily="34" charset="0"/>
              </a:rPr>
              <a:t>This can done at multiple steps. </a:t>
            </a:r>
          </a:p>
          <a:p>
            <a:endParaRPr lang="en-US" sz="1000" b="0" i="0" u="none" strike="noStrike" dirty="0">
              <a:solidFill>
                <a:srgbClr val="000000"/>
              </a:solidFill>
              <a:effectLst/>
              <a:latin typeface="+mn-lt"/>
              <a:ea typeface="Calibri" panose="020F0502020204030204" pitchFamily="34" charset="0"/>
              <a:cs typeface="Arial" panose="020B0604020202020204" pitchFamily="34" charset="0"/>
            </a:endParaRPr>
          </a:p>
          <a:p>
            <a:pPr algn="l" rtl="0" fontAlgn="base"/>
            <a:r>
              <a:rPr lang="en-US" sz="1000" b="0" i="0" u="none" strike="noStrike" dirty="0">
                <a:solidFill>
                  <a:srgbClr val="000000"/>
                </a:solidFill>
                <a:effectLst/>
                <a:latin typeface="+mn-lt"/>
              </a:rPr>
              <a:t>The first step is when the CQI team is interacting with the data to select a topic they can identify who the issue impacts (i.e. are certain populations of people being influenced more so by this issue than everyone else). Once they identify who it impacts they can think through how and who should be contacted for input (i.e. community representatives, parents, and experts). </a:t>
            </a:r>
            <a:r>
              <a:rPr lang="en-US" sz="1000" b="0" i="0" dirty="0">
                <a:solidFill>
                  <a:srgbClr val="444444"/>
                </a:solidFill>
                <a:effectLst/>
                <a:latin typeface="+mn-lt"/>
              </a:rPr>
              <a:t>​</a:t>
            </a:r>
          </a:p>
          <a:p>
            <a:pPr algn="l" rtl="0" fontAlgn="base"/>
            <a:r>
              <a:rPr lang="en-US" sz="1000" b="0" i="0" u="none" strike="noStrike" dirty="0">
                <a:solidFill>
                  <a:srgbClr val="000000"/>
                </a:solidFill>
                <a:effectLst/>
                <a:latin typeface="+mn-lt"/>
              </a:rPr>
              <a:t>Inclusivity can even be asking who is on the CQI team. When it is forming the program can make a note and ask if there is accurate representation of those they serve, and if all levels of staff are represented on the CQI team.</a:t>
            </a:r>
            <a:r>
              <a:rPr lang="en-US" sz="1000" b="0" i="0" dirty="0">
                <a:solidFill>
                  <a:srgbClr val="444444"/>
                </a:solidFill>
                <a:effectLst/>
                <a:latin typeface="+mn-lt"/>
              </a:rPr>
              <a:t>​</a:t>
            </a:r>
          </a:p>
          <a:p>
            <a:pPr algn="l" rtl="0" fontAlgn="base"/>
            <a:r>
              <a:rPr lang="en-US" sz="1000" b="0" i="0" dirty="0">
                <a:solidFill>
                  <a:srgbClr val="444444"/>
                </a:solidFill>
                <a:effectLst/>
                <a:latin typeface="+mn-lt"/>
              </a:rPr>
              <a:t>​</a:t>
            </a:r>
          </a:p>
          <a:p>
            <a:pPr algn="l" rtl="0" fontAlgn="base"/>
            <a:r>
              <a:rPr lang="en-US" sz="1000" b="0" i="0" u="none" strike="noStrike" dirty="0">
                <a:solidFill>
                  <a:srgbClr val="000000"/>
                </a:solidFill>
                <a:effectLst/>
                <a:latin typeface="+mn-lt"/>
              </a:rPr>
              <a:t>The questions that should be asked by the CQI team are: </a:t>
            </a:r>
            <a:r>
              <a:rPr lang="en-US" sz="1000" b="0" i="0" dirty="0">
                <a:solidFill>
                  <a:srgbClr val="444444"/>
                </a:solidFill>
                <a:effectLst/>
                <a:latin typeface="+mn-lt"/>
              </a:rPr>
              <a:t>​</a:t>
            </a:r>
          </a:p>
          <a:p>
            <a:pPr algn="l" rtl="0" fontAlgn="base"/>
            <a:r>
              <a:rPr lang="en-US" sz="1000" b="0" i="0" dirty="0">
                <a:solidFill>
                  <a:srgbClr val="444444"/>
                </a:solidFill>
                <a:effectLst/>
                <a:latin typeface="+mn-lt"/>
              </a:rPr>
              <a:t>​</a:t>
            </a:r>
          </a:p>
          <a:p>
            <a:pPr algn="l" rtl="0" fontAlgn="base">
              <a:buFont typeface="Arial" panose="020B0604020202020204" pitchFamily="34" charset="0"/>
              <a:buChar char="•"/>
            </a:pPr>
            <a:r>
              <a:rPr lang="en-US" sz="1000" b="0" i="0" u="none" strike="noStrike" dirty="0">
                <a:solidFill>
                  <a:srgbClr val="000000"/>
                </a:solidFill>
                <a:effectLst/>
                <a:latin typeface="+mn-lt"/>
              </a:rPr>
              <a:t>Are all people involved with the program involved in the process, and if not, how do we integrate them to have necessary representation? </a:t>
            </a:r>
            <a:r>
              <a:rPr lang="en-US" sz="1000" b="0" i="0" dirty="0">
                <a:solidFill>
                  <a:srgbClr val="444444"/>
                </a:solidFill>
                <a:effectLst/>
                <a:latin typeface="+mn-lt"/>
              </a:rPr>
              <a:t>​</a:t>
            </a:r>
          </a:p>
          <a:p>
            <a:pPr algn="l" rtl="0" fontAlgn="base">
              <a:buFont typeface="Arial" panose="020B0604020202020204" pitchFamily="34" charset="0"/>
              <a:buChar char="•"/>
            </a:pPr>
            <a:r>
              <a:rPr lang="en-US" sz="1000" b="0" i="0" u="none" strike="noStrike" dirty="0">
                <a:solidFill>
                  <a:srgbClr val="000000"/>
                </a:solidFill>
                <a:effectLst/>
                <a:latin typeface="+mn-lt"/>
              </a:rPr>
              <a:t>This includes team formation, data interaction, development of the change strategy, PDSA cycle, and lessons learned.</a:t>
            </a:r>
            <a:r>
              <a:rPr lang="en-US" sz="1000" b="0" i="0" dirty="0">
                <a:solidFill>
                  <a:srgbClr val="444444"/>
                </a:solidFill>
                <a:effectLst/>
                <a:latin typeface="+mn-lt"/>
              </a:rPr>
              <a:t>​</a:t>
            </a:r>
          </a:p>
          <a:p>
            <a:pPr algn="l" rtl="0" fontAlgn="base"/>
            <a:r>
              <a:rPr lang="en-US" sz="1000" b="0" i="0" dirty="0">
                <a:solidFill>
                  <a:srgbClr val="444444"/>
                </a:solidFill>
                <a:effectLst/>
                <a:latin typeface="+mn-lt"/>
              </a:rPr>
              <a:t>​</a:t>
            </a:r>
          </a:p>
          <a:p>
            <a:endParaRPr lang="en-US" sz="1000" b="1" u="sng" dirty="0">
              <a:effectLst/>
              <a:latin typeface="+mn-lt"/>
              <a:ea typeface="Calibri" panose="020F0502020204030204" pitchFamily="34" charset="0"/>
              <a:cs typeface="Arial" panose="020B0604020202020204" pitchFamily="34" charset="0"/>
            </a:endParaRPr>
          </a:p>
          <a:p>
            <a:endParaRPr lang="en-US" sz="1000" b="1" u="sng" dirty="0">
              <a:effectLst/>
              <a:latin typeface="+mn-lt"/>
              <a:ea typeface="Calibri" panose="020F0502020204030204" pitchFamily="34" charset="0"/>
              <a:cs typeface="Arial" panose="020B0604020202020204" pitchFamily="34" charset="0"/>
            </a:endParaRPr>
          </a:p>
          <a:p>
            <a:r>
              <a:rPr lang="en-US" sz="1000" b="1" u="sng" dirty="0">
                <a:effectLst/>
                <a:latin typeface="+mn-lt"/>
                <a:ea typeface="Calibri" panose="020F0502020204030204" pitchFamily="34" charset="0"/>
                <a:cs typeface="Arial" panose="020B0604020202020204" pitchFamily="34" charset="0"/>
              </a:rPr>
              <a:t>I</a:t>
            </a:r>
            <a:r>
              <a:rPr lang="en-US" sz="1000" b="1" dirty="0">
                <a:effectLst/>
                <a:latin typeface="+mn-lt"/>
                <a:ea typeface="Calibri" panose="020F0502020204030204" pitchFamily="34" charset="0"/>
                <a:cs typeface="Arial" panose="020B0604020202020204" pitchFamily="34" charset="0"/>
              </a:rPr>
              <a:t>nclusion</a:t>
            </a:r>
            <a:r>
              <a:rPr lang="en-US" sz="1000" dirty="0">
                <a:effectLst/>
                <a:latin typeface="+mn-lt"/>
                <a:ea typeface="Calibri" panose="020F0502020204030204" pitchFamily="34" charset="0"/>
                <a:cs typeface="Arial" panose="020B0604020202020204" pitchFamily="34" charset="0"/>
              </a:rPr>
              <a:t> -Bringing traditionally excluded individuals into the processes, activities, and decision making. (</a:t>
            </a:r>
            <a:r>
              <a:rPr lang="en-US" sz="1000" i="1" dirty="0">
                <a:effectLst/>
                <a:latin typeface="+mn-lt"/>
                <a:ea typeface="Calibri" panose="020F0502020204030204" pitchFamily="34" charset="0"/>
                <a:cs typeface="Arial" panose="020B0604020202020204" pitchFamily="34" charset="0"/>
              </a:rPr>
              <a:t>This begins in Step #1 when you are gathering information and feedback. It can be documented in “Baseline Data.”)</a:t>
            </a:r>
            <a:endParaRPr lang="en-US" sz="10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E22C00F6-2D29-4180-931E-95E7CB2D4390}" type="slidenum">
              <a:rPr lang="en-US" smtClean="0"/>
              <a:t>21</a:t>
            </a:fld>
            <a:endParaRPr lang="en-US"/>
          </a:p>
        </p:txBody>
      </p:sp>
    </p:spTree>
    <p:extLst>
      <p:ext uri="{BB962C8B-B14F-4D97-AF65-F5344CB8AC3E}">
        <p14:creationId xmlns:p14="http://schemas.microsoft.com/office/powerpoint/2010/main" val="3502644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u="none" dirty="0">
                <a:effectLst/>
                <a:latin typeface="Arial"/>
                <a:ea typeface="Calibri" panose="020F0502020204030204" pitchFamily="34" charset="0"/>
                <a:cs typeface="Arial"/>
              </a:rPr>
              <a:t>The final component of the SMARTIE goals is equitability, meaning the CQI team needs to make sure that the benefits of the program are applying </a:t>
            </a:r>
            <a:r>
              <a:rPr lang="en-US" sz="800" dirty="0">
                <a:latin typeface="Arial"/>
                <a:ea typeface="Calibri" panose="020F0502020204030204" pitchFamily="34" charset="0"/>
                <a:cs typeface="Arial"/>
              </a:rPr>
              <a:t>equitably to</a:t>
            </a:r>
            <a:r>
              <a:rPr lang="en-US" sz="800" b="0" u="none" dirty="0">
                <a:effectLst/>
                <a:latin typeface="Arial"/>
                <a:ea typeface="Calibri" panose="020F0502020204030204" pitchFamily="34" charset="0"/>
                <a:cs typeface="Arial"/>
              </a:rPr>
              <a:t> all individuals that are receiving the service(s). I know this sounds paradoxical, but this means that the change strategy for the selected topic could target specific populations within the program, and this is because it could be that certain people are not having an equitable experience receiving services from the program.</a:t>
            </a:r>
            <a:r>
              <a:rPr lang="en-US" sz="800" dirty="0">
                <a:latin typeface="Arial"/>
                <a:ea typeface="Calibri" panose="020F0502020204030204" pitchFamily="34" charset="0"/>
                <a:cs typeface="Arial"/>
              </a:rPr>
              <a:t> Something systematically needs to be adjusted so that everyone has a chance to receive services. The CQI team needs to see  whether each person that they are serving has different circumstances and whether there needs </a:t>
            </a:r>
            <a:r>
              <a:rPr lang="en-US" sz="800" dirty="0" err="1">
                <a:latin typeface="Arial"/>
                <a:ea typeface="Calibri" panose="020F0502020204030204" pitchFamily="34" charset="0"/>
                <a:cs typeface="Arial"/>
              </a:rPr>
              <a:t>tobe</a:t>
            </a:r>
            <a:r>
              <a:rPr lang="en-US" sz="800" dirty="0">
                <a:latin typeface="Arial"/>
                <a:ea typeface="Calibri" panose="020F0502020204030204" pitchFamily="34" charset="0"/>
                <a:cs typeface="Arial"/>
              </a:rPr>
              <a:t> different allocations of the exact resources and opportunities needed to reach an equitable outcome. </a:t>
            </a:r>
            <a:br>
              <a:rPr lang="en-US" sz="800" dirty="0">
                <a:latin typeface="Arial"/>
                <a:ea typeface="Calibri" panose="020F0502020204030204" pitchFamily="34" charset="0"/>
                <a:cs typeface="Arial"/>
              </a:rPr>
            </a:br>
            <a:endParaRPr lang="en-US" sz="800" dirty="0">
              <a:latin typeface="Arial"/>
              <a:ea typeface="Calibri" panose="020F0502020204030204" pitchFamily="34" charset="0"/>
              <a:cs typeface="Arial"/>
            </a:endParaRPr>
          </a:p>
          <a:p>
            <a:r>
              <a:rPr lang="en-US" sz="800" dirty="0">
                <a:latin typeface="Arial"/>
                <a:ea typeface="Calibri" panose="020F0502020204030204" pitchFamily="34" charset="0"/>
                <a:cs typeface="Arial"/>
              </a:rPr>
              <a:t>In addition to this we need to consider how our goals are impacting equity if the goal is not explicitly promoting equity to ensure it is still being though about. In line with this the CQI team needs to consider then if their goal is not explicitly looking to have an equity lens applied that it is not inadvertently creating an unintended negative impact for equity. Finally, the consideration that needs to be considered is how you are using your subject matter experts/ those that have lived experienced with their work on the project, by putting them in positions of leadership and not just using them to mark that you have representation. In other words, those that need a more equitable experience should be able to influence the goal and how to achieve the goal in a meaningful way. </a:t>
            </a:r>
          </a:p>
          <a:p>
            <a:endParaRPr lang="en-US" sz="800" b="0" u="none" dirty="0">
              <a:effectLst/>
              <a:latin typeface="Arial"/>
              <a:ea typeface="Calibri" panose="020F0502020204030204" pitchFamily="34" charset="0"/>
              <a:cs typeface="Arial"/>
            </a:endParaRPr>
          </a:p>
          <a:p>
            <a:pPr marL="0" marR="0">
              <a:spcBef>
                <a:spcPts val="0"/>
              </a:spcBef>
              <a:spcAft>
                <a:spcPts val="0"/>
              </a:spcAft>
            </a:pPr>
            <a:endParaRPr lang="en-US" sz="800" b="1" u="sng" dirty="0">
              <a:effectLst/>
              <a:latin typeface="Arial" panose="020B0604020202020204" pitchFamily="34" charset="0"/>
              <a:ea typeface="Calibri" panose="020F0502020204030204" pitchFamily="34" charset="0"/>
              <a:cs typeface="Arial" panose="020B0604020202020204" pitchFamily="34" charset="0"/>
            </a:endParaRPr>
          </a:p>
          <a:p>
            <a:r>
              <a:rPr lang="en-US" sz="800" dirty="0">
                <a:effectLst/>
                <a:latin typeface="Arial"/>
                <a:ea typeface="Calibri" panose="020F0502020204030204" pitchFamily="34" charset="0"/>
                <a:cs typeface="Arial"/>
              </a:rPr>
              <a:t>An example of a goal focusing on equity could be that the goal is “By Dec 31, 2022, we will increase the education group completion rate for </a:t>
            </a:r>
            <a:r>
              <a:rPr lang="en-US" sz="800" dirty="0">
                <a:latin typeface="Arial"/>
                <a:ea typeface="Calibri" panose="020F0502020204030204" pitchFamily="34" charset="0"/>
                <a:cs typeface="Arial"/>
              </a:rPr>
              <a:t>Black families</a:t>
            </a:r>
            <a:r>
              <a:rPr lang="en-US" sz="800" dirty="0">
                <a:effectLst/>
                <a:latin typeface="Arial"/>
                <a:ea typeface="Calibri" panose="020F0502020204030204" pitchFamily="34" charset="0"/>
                <a:cs typeface="Arial"/>
              </a:rPr>
              <a:t> by </a:t>
            </a:r>
            <a:r>
              <a:rPr lang="en-US" sz="800" dirty="0">
                <a:latin typeface="Arial"/>
                <a:ea typeface="Calibri" panose="020F0502020204030204" pitchFamily="34" charset="0"/>
                <a:cs typeface="Arial"/>
              </a:rPr>
              <a:t>70</a:t>
            </a:r>
            <a:r>
              <a:rPr lang="en-US" sz="800" dirty="0">
                <a:effectLst/>
                <a:latin typeface="Arial"/>
                <a:ea typeface="Calibri" panose="020F0502020204030204" pitchFamily="34" charset="0"/>
                <a:cs typeface="Arial"/>
              </a:rPr>
              <a:t>% so that services are distributed more equitably across races and ethnicities.”</a:t>
            </a:r>
          </a:p>
          <a:p>
            <a:pPr marL="0" marR="0">
              <a:spcBef>
                <a:spcPts val="0"/>
              </a:spcBef>
              <a:spcAft>
                <a:spcPts val="0"/>
              </a:spcAft>
            </a:pPr>
            <a:endParaRPr lang="en-US" sz="800" dirty="0">
              <a:effectLst/>
              <a:latin typeface="Arial" panose="020B0604020202020204" pitchFamily="34" charset="0"/>
              <a:ea typeface="Calibri" panose="020F0502020204030204" pitchFamily="34" charset="0"/>
              <a:cs typeface="Arial" panose="020B0604020202020204" pitchFamily="34" charset="0"/>
            </a:endParaRPr>
          </a:p>
          <a:p>
            <a:r>
              <a:rPr lang="en-US" sz="800" dirty="0">
                <a:effectLst/>
                <a:latin typeface="Arial"/>
                <a:ea typeface="Calibri" panose="020F0502020204030204" pitchFamily="34" charset="0"/>
                <a:cs typeface="Arial"/>
              </a:rPr>
              <a:t>CQI teams should consider asking if there are any discrepancies in their performance indicators and performance targets to see if they are the same for different groups of people.</a:t>
            </a:r>
            <a:r>
              <a:rPr lang="en-US" sz="800" dirty="0">
                <a:latin typeface="Arial"/>
                <a:ea typeface="Calibri" panose="020F0502020204030204" pitchFamily="34" charset="0"/>
                <a:cs typeface="Arial"/>
              </a:rPr>
              <a:t> </a:t>
            </a:r>
          </a:p>
          <a:p>
            <a:endParaRPr lang="en-US" sz="800" dirty="0">
              <a:effectLst/>
              <a:latin typeface="Arial"/>
              <a:ea typeface="Calibri" panose="020F0502020204030204" pitchFamily="34" charset="0"/>
              <a:cs typeface="Arial"/>
            </a:endParaRPr>
          </a:p>
          <a:p>
            <a:r>
              <a:rPr lang="en-US" sz="1050" b="0" i="0" dirty="0">
                <a:solidFill>
                  <a:srgbClr val="212529"/>
                </a:solidFill>
                <a:effectLst/>
                <a:latin typeface="proxima-nova"/>
              </a:rPr>
              <a:t>If the outcome specified in the goal isn’t specifically promoting equity and inclusion, is the process of achieving this goal going to improve equity and inclusion on our team/organization?</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800" dirty="0">
              <a:effectLst/>
              <a:latin typeface="Arial"/>
              <a:ea typeface="Calibri" panose="020F0502020204030204" pitchFamily="34" charset="0"/>
              <a:cs typeface="Arial"/>
            </a:endParaRPr>
          </a:p>
          <a:p>
            <a:pPr marL="0" marR="0">
              <a:spcBef>
                <a:spcPts val="0"/>
              </a:spcBef>
              <a:spcAft>
                <a:spcPts val="0"/>
              </a:spcAft>
            </a:pPr>
            <a:r>
              <a:rPr lang="en-US" sz="1400" b="0" i="0" dirty="0">
                <a:solidFill>
                  <a:srgbClr val="212529"/>
                </a:solidFill>
                <a:effectLst/>
                <a:latin typeface="proxima-nova"/>
              </a:rPr>
              <a:t>What unintended impacts might result from this goal? </a:t>
            </a:r>
            <a:endParaRPr lang="en-US" sz="1050" b="0" i="0" dirty="0">
              <a:solidFill>
                <a:srgbClr val="212529"/>
              </a:solidFill>
              <a:effectLst/>
              <a:latin typeface="proxima-nova"/>
            </a:endParaRPr>
          </a:p>
          <a:p>
            <a:pPr marL="0" marR="0">
              <a:spcBef>
                <a:spcPts val="0"/>
              </a:spcBef>
              <a:spcAft>
                <a:spcPts val="0"/>
              </a:spcAft>
            </a:pPr>
            <a:endParaRPr lang="en-US" sz="1050" b="0" i="0" dirty="0">
              <a:solidFill>
                <a:srgbClr val="212529"/>
              </a:solidFill>
              <a:effectLst/>
              <a:latin typeface="proxima-nova"/>
            </a:endParaRPr>
          </a:p>
          <a:p>
            <a:pPr marL="0" marR="0">
              <a:spcBef>
                <a:spcPts val="0"/>
              </a:spcBef>
              <a:spcAft>
                <a:spcPts val="0"/>
              </a:spcAft>
            </a:pPr>
            <a:r>
              <a:rPr lang="en-US" sz="1050" b="0" i="0" dirty="0">
                <a:solidFill>
                  <a:srgbClr val="212529"/>
                </a:solidFill>
                <a:effectLst/>
                <a:latin typeface="proxima-nova"/>
              </a:rPr>
              <a:t>Who have I consulted to check for unintended negative consequences? </a:t>
            </a:r>
          </a:p>
          <a:p>
            <a:pPr marL="0" marR="0">
              <a:spcBef>
                <a:spcPts val="0"/>
              </a:spcBef>
              <a:spcAft>
                <a:spcPts val="0"/>
              </a:spcAft>
            </a:pPr>
            <a:endParaRPr lang="en-US" sz="1050" b="0" i="0" dirty="0">
              <a:solidFill>
                <a:srgbClr val="212529"/>
              </a:solidFill>
              <a:effectLst/>
              <a:latin typeface="proxima-nova"/>
            </a:endParaRPr>
          </a:p>
          <a:p>
            <a:pPr marL="0" marR="0">
              <a:spcBef>
                <a:spcPts val="0"/>
              </a:spcBef>
              <a:spcAft>
                <a:spcPts val="0"/>
              </a:spcAft>
            </a:pPr>
            <a:r>
              <a:rPr lang="en-US" sz="1050" b="0" i="0" dirty="0">
                <a:solidFill>
                  <a:srgbClr val="212529"/>
                </a:solidFill>
                <a:effectLst/>
                <a:latin typeface="proxima-nova"/>
              </a:rPr>
              <a:t>Any key stakeholders I’m missing from this list?</a:t>
            </a:r>
          </a:p>
          <a:p>
            <a:pPr marL="0" marR="0">
              <a:spcBef>
                <a:spcPts val="0"/>
              </a:spcBef>
              <a:spcAft>
                <a:spcPts val="0"/>
              </a:spcAft>
            </a:pPr>
            <a:endParaRPr lang="en-US" sz="1050" b="0" i="0" dirty="0">
              <a:solidFill>
                <a:srgbClr val="212529"/>
              </a:solidFill>
              <a:effectLst/>
              <a:latin typeface="proxima-nova"/>
              <a:ea typeface="Calibri" panose="020F0502020204030204" pitchFamily="34" charset="0"/>
              <a:cs typeface="Arial"/>
            </a:endParaRPr>
          </a:p>
          <a:p>
            <a:pPr marL="0" marR="0">
              <a:spcBef>
                <a:spcPts val="0"/>
              </a:spcBef>
              <a:spcAft>
                <a:spcPts val="0"/>
              </a:spcAft>
            </a:pPr>
            <a:r>
              <a:rPr lang="en-US" sz="1050" b="0" i="0" dirty="0">
                <a:solidFill>
                  <a:srgbClr val="212529"/>
                </a:solidFill>
                <a:effectLst/>
                <a:latin typeface="proxima-nova"/>
              </a:rPr>
              <a:t>If I added an outcome or activity goal related to a specific marginalized community, will achieving this goal help build power and/or shrink disparities for this community? If so, how?</a:t>
            </a:r>
            <a:endParaRPr lang="en-US" sz="800" dirty="0">
              <a:effectLst/>
              <a:latin typeface="Arial"/>
              <a:ea typeface="Calibri" panose="020F0502020204030204" pitchFamily="34" charset="0"/>
              <a:cs typeface="Arial"/>
            </a:endParaRPr>
          </a:p>
          <a:p>
            <a:pPr marL="0" marR="0">
              <a:spcBef>
                <a:spcPts val="0"/>
              </a:spcBef>
              <a:spcAft>
                <a:spcPts val="0"/>
              </a:spcAft>
            </a:pPr>
            <a:endParaRPr lang="en-US" sz="800" dirty="0">
              <a:effectLst/>
              <a:latin typeface="Arial"/>
              <a:ea typeface="Calibri" panose="020F0502020204030204" pitchFamily="34" charset="0"/>
              <a:cs typeface="Arial"/>
            </a:endParaRPr>
          </a:p>
          <a:p>
            <a:pPr marL="0" marR="0">
              <a:spcBef>
                <a:spcPts val="0"/>
              </a:spcBef>
              <a:spcAft>
                <a:spcPts val="0"/>
              </a:spcAft>
            </a:pPr>
            <a:r>
              <a:rPr lang="en-US" sz="800" dirty="0">
                <a:effectLst/>
                <a:latin typeface="Arial"/>
                <a:ea typeface="Calibri" panose="020F0502020204030204" pitchFamily="34" charset="0"/>
                <a:cs typeface="Arial"/>
              </a:rPr>
              <a:t>In our case it might be that equitability is something not occurring for certain staff members? Maybe the reason the target is not being meet is cause certain staff members are taking too much so it is falling through the cracks, so an adjustment needs to be made to make it so that staff member has a more equitable experience in doing work within the program. </a:t>
            </a:r>
          </a:p>
          <a:p>
            <a:endParaRPr lang="en-US" dirty="0"/>
          </a:p>
          <a:p>
            <a:endParaRPr lang="en-US" dirty="0"/>
          </a:p>
        </p:txBody>
      </p:sp>
      <p:sp>
        <p:nvSpPr>
          <p:cNvPr id="4" name="Slide Number Placeholder 3"/>
          <p:cNvSpPr>
            <a:spLocks noGrp="1"/>
          </p:cNvSpPr>
          <p:nvPr>
            <p:ph type="sldNum" sz="quarter" idx="5"/>
          </p:nvPr>
        </p:nvSpPr>
        <p:spPr/>
        <p:txBody>
          <a:bodyPr/>
          <a:lstStyle/>
          <a:p>
            <a:fld id="{E22C00F6-2D29-4180-931E-95E7CB2D4390}" type="slidenum">
              <a:rPr lang="en-US" smtClean="0"/>
              <a:t>22</a:t>
            </a:fld>
            <a:endParaRPr lang="en-US"/>
          </a:p>
        </p:txBody>
      </p:sp>
    </p:spTree>
    <p:extLst>
      <p:ext uri="{BB962C8B-B14F-4D97-AF65-F5344CB8AC3E}">
        <p14:creationId xmlns:p14="http://schemas.microsoft.com/office/powerpoint/2010/main" val="2708975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kern="1200">
                <a:solidFill>
                  <a:schemeClr val="tx1"/>
                </a:solidFill>
                <a:effectLst/>
                <a:latin typeface="Arial" panose="020B0604020202020204" pitchFamily="34" charset="0"/>
                <a:ea typeface="+mn-ea"/>
                <a:cs typeface="Arial" panose="020B0604020202020204" pitchFamily="34" charset="0"/>
              </a:rPr>
              <a:t>Now that we have gone through all of components of the smartie goal, one of the best ways to ensure that the topic and goal achieves the SMARTIE goals is to use this sentence here. </a:t>
            </a:r>
          </a:p>
          <a:p>
            <a:pPr marL="171450" lvl="0" indent="-171450">
              <a:buFont typeface="Arial" panose="020B0604020202020204" pitchFamily="34" charset="0"/>
              <a:buChar char="•"/>
            </a:pPr>
            <a:r>
              <a:rPr lang="en-US" sz="1000" kern="1200">
                <a:solidFill>
                  <a:schemeClr val="tx1"/>
                </a:solidFill>
                <a:effectLst/>
                <a:latin typeface="Arial" panose="020B0604020202020204" pitchFamily="34" charset="0"/>
                <a:ea typeface="+mn-ea"/>
                <a:cs typeface="Arial" panose="020B0604020202020204" pitchFamily="34" charset="0"/>
              </a:rPr>
              <a:t>The SMART aim format on this slide is used to ensure that all criteria are included when creating an aim statement. </a:t>
            </a:r>
          </a:p>
          <a:p>
            <a:pPr marL="0" lvl="0" indent="0">
              <a:buFont typeface="Arial" panose="020B0604020202020204" pitchFamily="34" charset="0"/>
              <a:buNone/>
            </a:pPr>
            <a:r>
              <a:rPr lang="en-US" sz="1000" i="1" kern="1200">
                <a:solidFill>
                  <a:schemeClr val="tx1"/>
                </a:solidFill>
                <a:effectLst/>
                <a:latin typeface="Arial" panose="020B0604020202020204" pitchFamily="34" charset="0"/>
                <a:ea typeface="+mn-ea"/>
                <a:cs typeface="Arial" panose="020B0604020202020204" pitchFamily="34" charset="0"/>
              </a:rPr>
              <a:t>Read the slide to the participants and discuss to what each ‘blank’ refers.</a:t>
            </a:r>
            <a:endParaRPr lang="en-US" sz="1000" i="0" kern="120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en-US" sz="1000" kern="1200">
                <a:solidFill>
                  <a:schemeClr val="tx1"/>
                </a:solidFill>
                <a:effectLst/>
                <a:latin typeface="Arial" panose="020B0604020202020204" pitchFamily="34" charset="0"/>
                <a:ea typeface="+mn-ea"/>
                <a:cs typeface="Arial" panose="020B0604020202020204" pitchFamily="34" charset="0"/>
              </a:rPr>
              <a:t>The first space refers to the time by which you want to achieve your aim. This is how to make it time-bound. </a:t>
            </a:r>
          </a:p>
          <a:p>
            <a:pPr marL="628650" lvl="1" indent="-171450">
              <a:buFont typeface="Courier New" panose="02070309020205020404" pitchFamily="49" charset="0"/>
              <a:buChar char="o"/>
            </a:pPr>
            <a:r>
              <a:rPr lang="en-US" sz="1000" kern="1200">
                <a:solidFill>
                  <a:schemeClr val="tx1"/>
                </a:solidFill>
                <a:effectLst/>
                <a:latin typeface="Arial" panose="020B0604020202020204" pitchFamily="34" charset="0"/>
                <a:ea typeface="+mn-ea"/>
                <a:cs typeface="Arial" panose="020B0604020202020204" pitchFamily="34" charset="0"/>
              </a:rPr>
              <a:t>The second space is the number, percent, or percentage of desired change. This is how to quantify the desired change, and whether it is attainable. </a:t>
            </a:r>
          </a:p>
          <a:p>
            <a:pPr marL="628650" lvl="1" indent="-171450">
              <a:buFont typeface="Courier New" panose="02070309020205020404" pitchFamily="49" charset="0"/>
              <a:buChar char="o"/>
            </a:pPr>
            <a:r>
              <a:rPr lang="en-US" sz="1000" kern="1200">
                <a:solidFill>
                  <a:schemeClr val="tx1"/>
                </a:solidFill>
                <a:effectLst/>
                <a:latin typeface="Arial" panose="020B0604020202020204" pitchFamily="34" charset="0"/>
                <a:ea typeface="+mn-ea"/>
                <a:cs typeface="Arial" panose="020B0604020202020204" pitchFamily="34" charset="0"/>
              </a:rPr>
              <a:t>The third space refers to who will be affected by the change. Is it caregivers, home visitors, children, etc.? This is not who is responsible for the change, but who will be affected by the change. This is working towards achieving relevance, inclusiveness, and equitability. </a:t>
            </a:r>
          </a:p>
          <a:p>
            <a:pPr marL="628650" lvl="1" indent="-171450">
              <a:buFont typeface="Courier New" panose="02070309020205020404" pitchFamily="49" charset="0"/>
              <a:buChar char="o"/>
            </a:pPr>
            <a:r>
              <a:rPr lang="en-US" sz="1000" kern="1200">
                <a:solidFill>
                  <a:schemeClr val="tx1"/>
                </a:solidFill>
                <a:effectLst/>
                <a:latin typeface="Arial" panose="020B0604020202020204" pitchFamily="34" charset="0"/>
                <a:ea typeface="+mn-ea"/>
                <a:cs typeface="Arial" panose="020B0604020202020204" pitchFamily="34" charset="0"/>
              </a:rPr>
              <a:t>The last space asks what will happen. Here, indicate the desired change, such as initiating breastfeeding or retaining families until graduation. </a:t>
            </a:r>
          </a:p>
          <a:p>
            <a:pPr marL="457200" lvl="1" indent="0">
              <a:buFont typeface="Courier New" panose="02070309020205020404" pitchFamily="49" charset="0"/>
              <a:buNone/>
            </a:pPr>
            <a:r>
              <a:rPr lang="en-US" sz="1000" kern="1200">
                <a:solidFill>
                  <a:schemeClr val="tx1"/>
                </a:solidFill>
                <a:effectLst/>
                <a:latin typeface="Arial" panose="020B0604020202020204" pitchFamily="34" charset="0"/>
                <a:ea typeface="+mn-ea"/>
                <a:cs typeface="Arial" panose="020B0604020202020204" pitchFamily="34" charset="0"/>
              </a:rPr>
              <a:t>Meeting all of the components of this allows for the change strategy and topic to be specific. If all of the blanks are thought through and the previous questions are asked and answered and then this is filled in then there should be no ambiguity about whether the CQI team will have achieved the goal or not. </a:t>
            </a:r>
          </a:p>
        </p:txBody>
      </p:sp>
      <p:sp>
        <p:nvSpPr>
          <p:cNvPr id="4" name="Slide Number Placeholder 3"/>
          <p:cNvSpPr>
            <a:spLocks noGrp="1"/>
          </p:cNvSpPr>
          <p:nvPr>
            <p:ph type="sldNum" sz="quarter" idx="10"/>
          </p:nvPr>
        </p:nvSpPr>
        <p:spPr/>
        <p:txBody>
          <a:bodyPr/>
          <a:lstStyle/>
          <a:p>
            <a:fld id="{B4F400E9-EBBB-4D39-B62E-0EA92AF3E277}" type="slidenum">
              <a:rPr lang="en-US" smtClean="0"/>
              <a:t>23</a:t>
            </a:fld>
            <a:endParaRPr lang="en-US"/>
          </a:p>
        </p:txBody>
      </p:sp>
    </p:spTree>
    <p:extLst>
      <p:ext uri="{BB962C8B-B14F-4D97-AF65-F5344CB8AC3E}">
        <p14:creationId xmlns:p14="http://schemas.microsoft.com/office/powerpoint/2010/main" val="3007684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C00F6-2D29-4180-931E-95E7CB2D4390}" type="slidenum">
              <a:rPr lang="en-US" smtClean="0"/>
              <a:t>24</a:t>
            </a:fld>
            <a:endParaRPr lang="en-US"/>
          </a:p>
        </p:txBody>
      </p:sp>
    </p:spTree>
    <p:extLst>
      <p:ext uri="{BB962C8B-B14F-4D97-AF65-F5344CB8AC3E}">
        <p14:creationId xmlns:p14="http://schemas.microsoft.com/office/powerpoint/2010/main" val="1021022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Pre-natal enrollment </a:t>
            </a:r>
          </a:p>
          <a:p>
            <a:r>
              <a:rPr lang="en-US" dirty="0"/>
              <a:t>PI </a:t>
            </a:r>
          </a:p>
          <a:p>
            <a:r>
              <a:rPr lang="en-US" dirty="0"/>
              <a:t>Implement examples into the slide. </a:t>
            </a:r>
          </a:p>
          <a:p>
            <a:endParaRPr lang="en-US" dirty="0"/>
          </a:p>
          <a:p>
            <a:r>
              <a:rPr lang="en-US" dirty="0"/>
              <a:t>One goal for the entire group </a:t>
            </a:r>
          </a:p>
          <a:p>
            <a:endParaRPr lang="en-US" dirty="0"/>
          </a:p>
          <a:p>
            <a:endParaRPr lang="en-US" dirty="0"/>
          </a:p>
        </p:txBody>
      </p:sp>
      <p:sp>
        <p:nvSpPr>
          <p:cNvPr id="4" name="Slide Number Placeholder 3"/>
          <p:cNvSpPr>
            <a:spLocks noGrp="1"/>
          </p:cNvSpPr>
          <p:nvPr>
            <p:ph type="sldNum" sz="quarter" idx="5"/>
          </p:nvPr>
        </p:nvSpPr>
        <p:spPr/>
        <p:txBody>
          <a:bodyPr/>
          <a:lstStyle/>
          <a:p>
            <a:fld id="{E22C00F6-2D29-4180-931E-95E7CB2D4390}" type="slidenum">
              <a:rPr lang="en-US" smtClean="0"/>
              <a:t>25</a:t>
            </a:fld>
            <a:endParaRPr lang="en-US"/>
          </a:p>
        </p:txBody>
      </p:sp>
    </p:spTree>
    <p:extLst>
      <p:ext uri="{BB962C8B-B14F-4D97-AF65-F5344CB8AC3E}">
        <p14:creationId xmlns:p14="http://schemas.microsoft.com/office/powerpoint/2010/main" val="1301698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around service plan needs to be thought of as strength based when programs are talking about outreach to families to be on the team. Transparency   </a:t>
            </a:r>
          </a:p>
        </p:txBody>
      </p:sp>
      <p:sp>
        <p:nvSpPr>
          <p:cNvPr id="4" name="Slide Number Placeholder 3"/>
          <p:cNvSpPr>
            <a:spLocks noGrp="1"/>
          </p:cNvSpPr>
          <p:nvPr>
            <p:ph type="sldNum" sz="quarter" idx="5"/>
          </p:nvPr>
        </p:nvSpPr>
        <p:spPr/>
        <p:txBody>
          <a:bodyPr/>
          <a:lstStyle/>
          <a:p>
            <a:fld id="{E22C00F6-2D29-4180-931E-95E7CB2D4390}" type="slidenum">
              <a:rPr lang="en-US" smtClean="0"/>
              <a:t>26</a:t>
            </a:fld>
            <a:endParaRPr lang="en-US"/>
          </a:p>
        </p:txBody>
      </p:sp>
    </p:spTree>
    <p:extLst>
      <p:ext uri="{BB962C8B-B14F-4D97-AF65-F5344CB8AC3E}">
        <p14:creationId xmlns:p14="http://schemas.microsoft.com/office/powerpoint/2010/main" val="2732214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00">
                <a:latin typeface="Arial" panose="020B0604020202020204" pitchFamily="34" charset="0"/>
                <a:cs typeface="Arial" panose="020B0604020202020204" pitchFamily="34" charset="0"/>
              </a:rPr>
              <a:t>Every case needs a service plan </a:t>
            </a:r>
          </a:p>
          <a:p>
            <a:pPr marL="171450" indent="-171450">
              <a:buFontTx/>
              <a:buChar char="-"/>
            </a:pPr>
            <a:r>
              <a:rPr lang="en-US" sz="1000">
                <a:effectLst/>
                <a:latin typeface="Arial" panose="020B0604020202020204" pitchFamily="34" charset="0"/>
                <a:ea typeface="Calibri" panose="020F0502020204030204" pitchFamily="34" charset="0"/>
                <a:cs typeface="Arial" panose="020B0604020202020204" pitchFamily="34" charset="0"/>
              </a:rPr>
              <a:t>The SP on the MIS was updated when the FROG went live. It now includes the 14 domains and pulls the scores for PC1 and PC2 from the completed FROG (it follows the HFA plan but is a little bit better because it has the priority box that helps with ‘pacing’ as 6-1.A requests. </a:t>
            </a:r>
          </a:p>
          <a:p>
            <a:pPr marL="171450" indent="-171450">
              <a:buFontTx/>
              <a:buChar char="-"/>
            </a:pPr>
            <a:r>
              <a:rPr lang="en-US" sz="1000">
                <a:effectLst/>
                <a:latin typeface="Arial" panose="020B0604020202020204" pitchFamily="34" charset="0"/>
                <a:ea typeface="Calibri" panose="020F0502020204030204" pitchFamily="34" charset="0"/>
                <a:cs typeface="Arial" panose="020B0604020202020204" pitchFamily="34" charset="0"/>
              </a:rPr>
              <a:t>Now that we are switching to a one-step, the Service Plan has moved to the after-enrollment column in the case home page and is open as soon as the ID-Contact Form has been entered. </a:t>
            </a:r>
          </a:p>
          <a:p>
            <a:pPr marL="171450" indent="-171450">
              <a:buFontTx/>
              <a:buChar char="-"/>
            </a:pPr>
            <a:r>
              <a:rPr lang="en-US" sz="1000">
                <a:effectLst/>
                <a:latin typeface="Arial" panose="020B0604020202020204" pitchFamily="34" charset="0"/>
                <a:ea typeface="Calibri" panose="020F0502020204030204" pitchFamily="34" charset="0"/>
                <a:cs typeface="Arial" panose="020B0604020202020204" pitchFamily="34" charset="0"/>
              </a:rPr>
              <a:t>Aside from the Service Plan analysis report and the Supervision activities report we are currently working on a new Case Supervision Discussion History Report (see mock-up attached) that will make it easier for programs to search for in-depth discussions where among other things Protective and Risk factors and the Service Plan should be discussed and documented. If staff document using dates on the planning and implementation columns on the SP as trained, it will be easy for them to search for the supervision where discussions took place and </a:t>
            </a:r>
            <a:r>
              <a:rPr lang="en-US" sz="1000" err="1">
                <a:effectLst/>
                <a:latin typeface="Arial" panose="020B0604020202020204" pitchFamily="34" charset="0"/>
                <a:ea typeface="Calibri" panose="020F0502020204030204" pitchFamily="34" charset="0"/>
                <a:cs typeface="Arial" panose="020B0604020202020204" pitchFamily="34" charset="0"/>
              </a:rPr>
              <a:t>HVLogs</a:t>
            </a:r>
            <a:r>
              <a:rPr lang="en-US" sz="1000">
                <a:effectLst/>
                <a:latin typeface="Arial" panose="020B0604020202020204" pitchFamily="34" charset="0"/>
                <a:ea typeface="Calibri" panose="020F0502020204030204" pitchFamily="34" charset="0"/>
                <a:cs typeface="Arial" panose="020B0604020202020204" pitchFamily="34" charset="0"/>
              </a:rPr>
              <a:t> where plans were implemented.  </a:t>
            </a:r>
          </a:p>
          <a:p>
            <a:pPr marL="171450" indent="-171450">
              <a:buFontTx/>
              <a:buChar char="-"/>
            </a:pPr>
            <a:r>
              <a:rPr lang="en-US" sz="1000">
                <a:effectLst/>
                <a:latin typeface="Arial" panose="020B0604020202020204" pitchFamily="34" charset="0"/>
                <a:ea typeface="Calibri" panose="020F0502020204030204" pitchFamily="34" charset="0"/>
                <a:cs typeface="Arial" panose="020B0604020202020204" pitchFamily="34" charset="0"/>
              </a:rPr>
              <a:t>Do you know what the plan is to capture 6-1.C. Based on peer reviewer training it is looking like reviewers will be looking for evidence of implementation of SP activities with families. I believe that peer reviewers will be looking at the SP’s last two columns (plan and implementation) and checking the supervision notes to see what was planned and the home visit logs to see how those plans were implemented with the family.  That is why it is important to follow the instructions on how to document (write dates before any text in those two columns) to make it easy to find the discussions on the sup notes and activities or referrals on the </a:t>
            </a:r>
            <a:r>
              <a:rPr lang="en-US" sz="1000" err="1">
                <a:effectLst/>
                <a:latin typeface="Arial" panose="020B0604020202020204" pitchFamily="34" charset="0"/>
                <a:ea typeface="Calibri" panose="020F0502020204030204" pitchFamily="34" charset="0"/>
                <a:cs typeface="Arial" panose="020B0604020202020204" pitchFamily="34" charset="0"/>
              </a:rPr>
              <a:t>HVLogs</a:t>
            </a:r>
            <a:r>
              <a:rPr lang="en-US" sz="1000">
                <a:effectLst/>
                <a:latin typeface="Arial" panose="020B0604020202020204" pitchFamily="34" charset="0"/>
                <a:ea typeface="Calibri" panose="020F0502020204030204" pitchFamily="34" charset="0"/>
                <a:cs typeface="Arial" panose="020B0604020202020204" pitchFamily="34" charset="0"/>
              </a:rPr>
              <a:t>.</a:t>
            </a:r>
          </a:p>
          <a:p>
            <a:pPr marL="171450" indent="-171450">
              <a:buFontTx/>
              <a:buChar char="-"/>
            </a:pPr>
            <a:endParaRPr lang="en-US" sz="1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22C00F6-2D29-4180-931E-95E7CB2D4390}" type="slidenum">
              <a:rPr lang="en-US" smtClean="0"/>
              <a:t>27</a:t>
            </a:fld>
            <a:endParaRPr lang="en-US"/>
          </a:p>
        </p:txBody>
      </p:sp>
    </p:spTree>
    <p:extLst>
      <p:ext uri="{BB962C8B-B14F-4D97-AF65-F5344CB8AC3E}">
        <p14:creationId xmlns:p14="http://schemas.microsoft.com/office/powerpoint/2010/main" val="4222054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48FA3-1588-467E-9FD7-953A9D35F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41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give you a brief overview of what we are going to work on together today. We are going to review what aspects this CQI project pertains to via the BPS and Performance Indicators, look a bit more at what the data statewide looks like in terms of services plans and supervision, introduce the CQI process, how to form a CQI team, discuss a bit more how to select a topic when you work on this on your own, and then how to develop our AIM or Goal statement through something called the SMARTIE approach which is an acronym for specific, measurable, attainable relevant, timebound, inclusive, and equitable. Finally, we will do some group work where we will have conversations and share our thoughts and initial strategies based on the material, and finally what will be worked on during this "off" time until the April workshop. </a:t>
            </a:r>
          </a:p>
        </p:txBody>
      </p:sp>
      <p:sp>
        <p:nvSpPr>
          <p:cNvPr id="4" name="Slide Number Placeholder 3"/>
          <p:cNvSpPr>
            <a:spLocks noGrp="1"/>
          </p:cNvSpPr>
          <p:nvPr>
            <p:ph type="sldNum" sz="quarter" idx="5"/>
          </p:nvPr>
        </p:nvSpPr>
        <p:spPr/>
        <p:txBody>
          <a:bodyPr/>
          <a:lstStyle/>
          <a:p>
            <a:fld id="{4D29AD3A-D64E-4CED-A47D-68F8EC7BE6CC}" type="slidenum">
              <a:rPr lang="en-US" smtClean="0"/>
              <a:t>3</a:t>
            </a:fld>
            <a:endParaRPr lang="en-US"/>
          </a:p>
        </p:txBody>
      </p:sp>
    </p:spTree>
    <p:extLst>
      <p:ext uri="{BB962C8B-B14F-4D97-AF65-F5344CB8AC3E}">
        <p14:creationId xmlns:p14="http://schemas.microsoft.com/office/powerpoint/2010/main" val="120198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dirty="0">
                <a:latin typeface="Arial"/>
                <a:cs typeface="Arial"/>
              </a:rPr>
              <a:t>Review the time line again</a:t>
            </a:r>
            <a:endParaRPr lang="en-US" dirty="0">
              <a:latin typeface="Calibri"/>
              <a:cs typeface="Calibri"/>
            </a:endParaRPr>
          </a:p>
          <a:p>
            <a:pPr marL="171450" indent="-171450">
              <a:buFont typeface="Arial"/>
              <a:buChar char="•"/>
            </a:pPr>
            <a:endParaRPr lang="en-US" sz="1000" dirty="0">
              <a:latin typeface="Arial"/>
              <a:cs typeface="Arial"/>
            </a:endParaRPr>
          </a:p>
          <a:p>
            <a:pPr marL="171450" indent="-171450">
              <a:buFont typeface="Arial"/>
              <a:buChar char="•"/>
            </a:pPr>
            <a:r>
              <a:rPr lang="en-US" dirty="0">
                <a:hlinkClick r:id="rId3"/>
              </a:rPr>
              <a:t>https://create.piktochart.com/output/60350885-cqi-timeline</a:t>
            </a:r>
            <a:r>
              <a:rPr lang="en-US" dirty="0"/>
              <a:t> </a:t>
            </a:r>
          </a:p>
          <a:p>
            <a:pPr marL="171450" indent="-171450">
              <a:buFont typeface="Arial"/>
              <a:buChar char="•"/>
            </a:pPr>
            <a:endParaRPr lang="en-US" dirty="0">
              <a:latin typeface="Calibri"/>
              <a:cs typeface="Calibri"/>
            </a:endParaRPr>
          </a:p>
          <a:p>
            <a:pPr marL="171450" indent="-171450">
              <a:buFont typeface="Arial"/>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D29AD3A-D64E-4CED-A47D-68F8EC7BE6CC}" type="slidenum">
              <a:rPr lang="en-US" smtClean="0"/>
              <a:t>4</a:t>
            </a:fld>
            <a:endParaRPr lang="en-US"/>
          </a:p>
        </p:txBody>
      </p:sp>
    </p:spTree>
    <p:extLst>
      <p:ext uri="{BB962C8B-B14F-4D97-AF65-F5344CB8AC3E}">
        <p14:creationId xmlns:p14="http://schemas.microsoft.com/office/powerpoint/2010/main" val="151100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000">
                <a:latin typeface="Arial"/>
                <a:cs typeface="Arial"/>
              </a:rPr>
              <a:t>Introduce the standard of GA-2B</a:t>
            </a:r>
          </a:p>
          <a:p>
            <a:pPr algn="just"/>
            <a:r>
              <a:rPr lang="en-US" sz="1000">
                <a:latin typeface="Arial"/>
                <a:cs typeface="Arial"/>
              </a:rPr>
              <a:t>The site establishes a comprehensive quality improvement plan, utilizing site level data related to acceptance, retention, home visit completion, etc., to develop and apply strategies aimed at strengthening site services. The plan is reviewed and updated annually. </a:t>
            </a:r>
          </a:p>
          <a:p>
            <a:pPr algn="just"/>
            <a:r>
              <a:rPr lang="en-US" sz="1000">
                <a:latin typeface="Arial"/>
                <a:cs typeface="Arial"/>
              </a:rPr>
              <a:t>Intent: Each year the site identifies one or more areas it wants to focus on (such as increasing home visit completion rates, or increasing participant acceptance). The site usually identifies its goals based on areas it is striving to improve, though continuous quality improvement (CQI) expectations may also be established by an oversight entity or funder. However decided, once the site has articulated its goals, it should indicate what the baseline is (e.g., home visit completion is 62% at start of the year), what the goal is (home visit completion rate will increase to 75% by year end), and a process for monitoring and evaluating progress toward meeting its goals and addressing any identified issues. Sites use this information for continuous quality improvement. Sites may use PDSA (Plan-Do-Study-Act) cycles to illustrate their efforts to achieve identified goal</a:t>
            </a:r>
          </a:p>
          <a:p>
            <a:endParaRPr lang="en-US" sz="1000">
              <a:latin typeface="Arial" panose="020B0604020202020204" pitchFamily="34" charset="0"/>
              <a:cs typeface="Arial" panose="020B0604020202020204" pitchFamily="34" charset="0"/>
            </a:endParaRPr>
          </a:p>
          <a:p>
            <a:r>
              <a:rPr lang="en-US"/>
              <a:t>This issue of service plans and creating a CQI project also pulls from multiple HFA Best Practice Standards (BPS), specifically, BPS 2, 6-1.A, 6-1.B, 6-1.C, &amp; GA-2B. This is because of the interrelated nature of developing the service plan from the initial FROG assessment identifying the specific strengths and risk factors of the family. Supervisors reviewing and providing feedback on the scoring of the FROG, and supervisors working with the FSS to develop the service plan to include prioritization of the activities to support the families with consistent check-ins to make sure the service plan activities are being done with fidelity on a regular basis. The gap in our programs implementing a service plan can be addressed with a CQI project which would subsequently strengthen site services and meet accreditation standards even with annual monitoring of progress. </a:t>
            </a:r>
            <a:endParaRPr lang="en-US">
              <a:cs typeface="Calibri"/>
            </a:endParaRPr>
          </a:p>
          <a:p>
            <a:r>
              <a:rPr lang="en-US"/>
              <a:t>The timeline for this based on accreditation is that programs need to have a finalized write up of the improvement and what changes will be made based on their CQI projects by January 2024. We had a conversation at OCFS where we worked backwards from January 2024 and found that the programs needed to be notified of the statewide CQI project topic in January 2023. In February 2023, programs will be provided a workshop to broadly introduce what CQI is along with introducing the state topic and how programs will individually address the state topic as a program. An April 2023 workshop will check-in with the programs that attend and explore what their analysis of the data told them about completing and working on their service plans. Programs should also have a specific goal in mind based on the data they examined, and how to think about planning their improvement efforts based on their specific goal. The next workshop will be in June 2023, where programs will present their plans and discuss when they will begin to implement their CQI change strategies. August 2023 workshop will focus on what they are working on and discuss whether they have results or not. An October 2023 workshop will be a general check-in with programs coming to trouble shoot any aspect of their CQI project with final write-ups of the CQI plans being due January 2024. </a:t>
            </a:r>
            <a:endParaRPr lang="en-US">
              <a:cs typeface="Calibri"/>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fld id="{4D29AD3A-D64E-4CED-A47D-68F8EC7BE6CC}" type="slidenum">
              <a:rPr lang="en-US" smtClean="0"/>
              <a:t>5</a:t>
            </a:fld>
            <a:endParaRPr lang="en-US"/>
          </a:p>
        </p:txBody>
      </p:sp>
    </p:spTree>
    <p:extLst>
      <p:ext uri="{BB962C8B-B14F-4D97-AF65-F5344CB8AC3E}">
        <p14:creationId xmlns:p14="http://schemas.microsoft.com/office/powerpoint/2010/main" val="388946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a:latin typeface="Arial"/>
                <a:cs typeface="Arial"/>
              </a:rPr>
              <a:t>1. Number of PC1s who were active between 11/1/21 to 10/31/22 and had been enrolled for at least 90 days. </a:t>
            </a:r>
          </a:p>
          <a:p>
            <a:pPr defTabSz="931774">
              <a:defRPr/>
            </a:pPr>
            <a:r>
              <a:rPr lang="en-US" sz="1000">
                <a:latin typeface="Arial"/>
                <a:cs typeface="Arial"/>
              </a:rPr>
              <a:t>2. Number of PC1s with a Service Plan (Number includes both PC1s who were assessed by parent survey and assessed with FROG)</a:t>
            </a: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Note here to mention the even if you are one of the programs that have a 100% there still is potential opportunity to improve  with the idea do supervision and service plan updates. </a:t>
            </a:r>
            <a:endParaRPr lang="en-US"/>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r>
              <a:rPr lang="en-US" sz="1000">
                <a:latin typeface="Arial"/>
                <a:cs typeface="Arial"/>
              </a:rPr>
              <a:t>****Target here is that 100% of all HFNY families will have a service plan – use this as a transition to see where we currently are state wide as a range in service plans. </a:t>
            </a:r>
          </a:p>
          <a:p>
            <a:endParaRPr lang="en-US"/>
          </a:p>
        </p:txBody>
      </p:sp>
      <p:sp>
        <p:nvSpPr>
          <p:cNvPr id="4" name="Slide Number Placeholder 3"/>
          <p:cNvSpPr>
            <a:spLocks noGrp="1"/>
          </p:cNvSpPr>
          <p:nvPr>
            <p:ph type="sldNum" sz="quarter" idx="5"/>
          </p:nvPr>
        </p:nvSpPr>
        <p:spPr/>
        <p:txBody>
          <a:bodyPr/>
          <a:lstStyle/>
          <a:p>
            <a:fld id="{4D29AD3A-D64E-4CED-A47D-68F8EC7BE6CC}" type="slidenum">
              <a:rPr lang="en-US" smtClean="0"/>
              <a:t>6</a:t>
            </a:fld>
            <a:endParaRPr lang="en-US"/>
          </a:p>
        </p:txBody>
      </p:sp>
    </p:spTree>
    <p:extLst>
      <p:ext uri="{BB962C8B-B14F-4D97-AF65-F5344CB8AC3E}">
        <p14:creationId xmlns:p14="http://schemas.microsoft.com/office/powerpoint/2010/main" val="225327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Every case needs a service plan </a:t>
            </a:r>
          </a:p>
          <a:p>
            <a:pPr marL="171450" indent="-171450">
              <a:buFont typeface="Arial"/>
              <a:buChar char="•"/>
            </a:pPr>
            <a:r>
              <a:rPr lang="en-US" dirty="0"/>
              <a:t>The SP on the MIS was updated when the FROG went live. It now includes the 14 domains and pulls the scores for PC1 and PC2 from the completed FROG (it follows the HFA plan but is a little bit better because it has the priority box that helps with ‘pacing’ as 6-1.A requests. </a:t>
            </a:r>
          </a:p>
          <a:p>
            <a:pPr marL="171450" indent="-171450">
              <a:buFont typeface="Arial"/>
              <a:buChar char="•"/>
            </a:pPr>
            <a:r>
              <a:rPr lang="en-US" dirty="0"/>
              <a:t>Now that we are switching to a one-step, the Service Plan has moved to the after-enrollment column in the case home page and is open as soon as the ID-Contact Form has been entered. </a:t>
            </a:r>
          </a:p>
          <a:p>
            <a:pPr marL="171450" indent="-171450">
              <a:buFont typeface="Arial"/>
              <a:buChar char="•"/>
            </a:pPr>
            <a:r>
              <a:rPr lang="en-US" dirty="0"/>
              <a:t>Aside from the Service Plan analysis report and the Supervision activities report we are currently working on a new Case Supervision Discussion History Report (see mock-up attached) that will make it easier for programs to search for in-depth discussions where among other things Protective and Risk factors and the Service Plan should be discussed and documented. If staff document using dates on the planning and implementation columns on the SP as trained, it will be easy for them to search for the supervision where discussions took place and </a:t>
            </a:r>
            <a:r>
              <a:rPr lang="en-US" dirty="0" err="1"/>
              <a:t>HVLogs</a:t>
            </a:r>
            <a:r>
              <a:rPr lang="en-US" dirty="0"/>
              <a:t> where plans were implemented.  </a:t>
            </a:r>
          </a:p>
          <a:p>
            <a:pPr marL="171450" indent="-171450">
              <a:buFont typeface="Arial"/>
              <a:buChar char="•"/>
            </a:pPr>
            <a:r>
              <a:rPr lang="en-US" dirty="0"/>
              <a:t>Do you know what the plan is to capture 6-1.C. Based on peer reviewer training it is looking like reviewers will be looking for evidence of implementation of SP activities with families. I believe that peer reviewers will be looking at the SP’s last two columns (plan and implementation) and checking the supervision notes to see what was planned and the home visit logs to see how those plans were implemented with the family.  That is why it is important to follow the instructions on how to document (write dates before any text in those two columns) to make it easy to find the discussions on the sup notes and activities or referrals on the </a:t>
            </a:r>
            <a:r>
              <a:rPr lang="en-US" dirty="0" err="1"/>
              <a:t>HVLogs</a:t>
            </a:r>
            <a:r>
              <a:rPr lang="en-US" dirty="0"/>
              <a:t>.</a:t>
            </a:r>
          </a:p>
          <a:p>
            <a:pPr marL="171450" indent="-171450">
              <a:buFont typeface="Arial"/>
              <a:buChar char="•"/>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E22C00F6-2D29-4180-931E-95E7CB2D4390}" type="slidenum">
              <a:rPr lang="en-US" smtClean="0"/>
              <a:t>7</a:t>
            </a:fld>
            <a:endParaRPr lang="en-US"/>
          </a:p>
        </p:txBody>
      </p:sp>
    </p:spTree>
    <p:extLst>
      <p:ext uri="{BB962C8B-B14F-4D97-AF65-F5344CB8AC3E}">
        <p14:creationId xmlns:p14="http://schemas.microsoft.com/office/powerpoint/2010/main" val="271037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policy says that </a:t>
            </a:r>
            <a:r>
              <a:rPr lang="en-US" i="1"/>
              <a:t>‘the supervisor and home visitor routinely review the activities that have been implemented, discuss the readiness of the family to address issues, reflect on the success of the activities, and discuss next steps. These discussions are documented in the HFNY Supervision Form and noted on the Service Plan (placing date of home visit activity completed on the plan). The frequency of these discussions will depend on the complexity of each family’s situation, including risk factors and challenging issues and should occur at least quarterly’</a:t>
            </a:r>
            <a:r>
              <a:rPr lang="en-US"/>
              <a:t>. Discussions could happen more regularly but will be required to happen at least quarterly for the PI.  We will be updating the 6-1.B Service Plan Analysis report to include the most recent discussion taken from the box on the Sup Form where each time an SP is discussed for a case, the box is checked .</a:t>
            </a:r>
          </a:p>
        </p:txBody>
      </p:sp>
      <p:sp>
        <p:nvSpPr>
          <p:cNvPr id="4" name="Slide Number Placeholder 3"/>
          <p:cNvSpPr>
            <a:spLocks noGrp="1"/>
          </p:cNvSpPr>
          <p:nvPr>
            <p:ph type="sldNum" sz="quarter" idx="5"/>
          </p:nvPr>
        </p:nvSpPr>
        <p:spPr/>
        <p:txBody>
          <a:bodyPr/>
          <a:lstStyle/>
          <a:p>
            <a:fld id="{E22C00F6-2D29-4180-931E-95E7CB2D4390}" type="slidenum">
              <a:rPr lang="en-US" smtClean="0"/>
              <a:t>8</a:t>
            </a:fld>
            <a:endParaRPr lang="en-US"/>
          </a:p>
        </p:txBody>
      </p:sp>
    </p:spTree>
    <p:extLst>
      <p:ext uri="{BB962C8B-B14F-4D97-AF65-F5344CB8AC3E}">
        <p14:creationId xmlns:p14="http://schemas.microsoft.com/office/powerpoint/2010/main" val="293586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This issue of service plans and creating a CQI project also pulls from multiple HFA Best Practice Standards (BPS), specifically, BPS 2, 6-1.A, 6-1.B, 6-1.C, &amp; GA-2B. This is because of the interrelated nature of developing the service plan from the initial FROG assessment identifying the specific strengths and risk factors of the family. Supervisors reviewing and providing feedback on the scoring of the FROG, and supervisors working with the FSS to develop the service plan to include prioritization of the activities to support the families with consistent check-ins to make sure the service plan activities are being done with fidelity on a regular basis. The gap in our programs implementing a service plan can be addressed with a CQI project which would subsequently strengthen site services and meet accreditation standards even with annual monitoring of progress. </a:t>
            </a:r>
          </a:p>
          <a:p>
            <a:r>
              <a:rPr lang="en-US" sz="1000">
                <a:latin typeface="Arial" panose="020B0604020202020204" pitchFamily="34" charset="0"/>
                <a:cs typeface="Arial" panose="020B0604020202020204" pitchFamily="34" charset="0"/>
              </a:rPr>
              <a:t>The timeline for this based on accreditation is that programs need to have a finalized write up of the improvement and what changes will be made based on their CQI projects by January 2024. We had a conversation at OCFS where we worked backwards from January 2024 and found that the programs needed to be notified of the statewide CQI project topic in January 2023. In February 2023, programs will be provided a workshop to broadly introduce what CQI is along with introducing the state topic and how programs will individually address the state topic as a program. An April 2023 workshop will check-in with the programs that attend and explore what their analysis of the data told them about completing and working on their service plans. Programs should also have a specific goal in mind based on the data they examined, and how to think about planning their improvement efforts based on their specific goal. The next workshop will be in June 2023, where programs will present their plans and discuss when they will begin to implement their CQI change strategies. August 2023 workshop will focus on what they are working on and discuss whether they have results or not. An October 2023 workshop will be a general check-in with programs coming to trouble shoot any aspect of their CQI project with final write-ups of the CQI plans being due January 2024. </a:t>
            </a: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****Target here is that 100% of all HFNY families will have a service plan </a:t>
            </a:r>
          </a:p>
        </p:txBody>
      </p:sp>
      <p:sp>
        <p:nvSpPr>
          <p:cNvPr id="4" name="Slide Number Placeholder 3"/>
          <p:cNvSpPr>
            <a:spLocks noGrp="1"/>
          </p:cNvSpPr>
          <p:nvPr>
            <p:ph type="sldNum" sz="quarter" idx="5"/>
          </p:nvPr>
        </p:nvSpPr>
        <p:spPr/>
        <p:txBody>
          <a:bodyPr/>
          <a:lstStyle/>
          <a:p>
            <a:fld id="{4D29AD3A-D64E-4CED-A47D-68F8EC7BE6CC}" type="slidenum">
              <a:rPr lang="en-US" smtClean="0"/>
              <a:t>9</a:t>
            </a:fld>
            <a:endParaRPr lang="en-US"/>
          </a:p>
        </p:txBody>
      </p:sp>
    </p:spTree>
    <p:extLst>
      <p:ext uri="{BB962C8B-B14F-4D97-AF65-F5344CB8AC3E}">
        <p14:creationId xmlns:p14="http://schemas.microsoft.com/office/powerpoint/2010/main" val="402956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09600" y="3441701"/>
            <a:ext cx="10972800" cy="648316"/>
          </a:xfrm>
          <a:prstGeom prst="rect">
            <a:avLst/>
          </a:prstGeom>
        </p:spPr>
        <p:txBody>
          <a:bodyPr anchor="b"/>
          <a:lstStyle>
            <a:lvl1pPr marL="0" indent="0">
              <a:buNone/>
              <a:defRPr sz="2800" b="1">
                <a:solidFill>
                  <a:srgbClr val="64656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Master subtitle style</a:t>
            </a:r>
          </a:p>
        </p:txBody>
      </p:sp>
      <p:sp>
        <p:nvSpPr>
          <p:cNvPr id="11" name="Title Placeholder 1"/>
          <p:cNvSpPr>
            <a:spLocks noGrp="1"/>
          </p:cNvSpPr>
          <p:nvPr>
            <p:ph type="title" hasCustomPrompt="1"/>
          </p:nvPr>
        </p:nvSpPr>
        <p:spPr>
          <a:xfrm>
            <a:off x="609600" y="2438401"/>
            <a:ext cx="10972800" cy="876300"/>
          </a:xfrm>
          <a:prstGeom prst="rect">
            <a:avLst/>
          </a:prstGeom>
        </p:spPr>
        <p:txBody>
          <a:bodyPr vert="horz" lIns="91440" tIns="45720" rIns="91440" bIns="45720" rtlCol="0" anchor="ctr">
            <a:normAutofit/>
          </a:bodyPr>
          <a:lstStyle>
            <a:lvl1pPr algn="l">
              <a:defRPr baseline="0"/>
            </a:lvl1pPr>
          </a:lstStyle>
          <a:p>
            <a:r>
              <a:rPr lang="en-US"/>
              <a:t>Master Title – Arial Bold</a:t>
            </a:r>
          </a:p>
        </p:txBody>
      </p:sp>
    </p:spTree>
    <p:extLst>
      <p:ext uri="{BB962C8B-B14F-4D97-AF65-F5344CB8AC3E}">
        <p14:creationId xmlns:p14="http://schemas.microsoft.com/office/powerpoint/2010/main" val="287179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757" y="2675467"/>
            <a:ext cx="9877777" cy="34506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DA4BAA2F-3189-418D-883B-4D9DE6EA9335}" type="datetimeFigureOut">
              <a:rPr lang="en-US" smtClean="0"/>
              <a:t>2/15/2023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1E72D092-F3DD-46CD-8852-5C2E353DC44E}" type="slidenum">
              <a:rPr lang="en-US" smtClean="0"/>
              <a:t>‹#›</a:t>
            </a:fld>
            <a:endParaRPr lang="en-US"/>
          </a:p>
        </p:txBody>
      </p:sp>
      <p:sp>
        <p:nvSpPr>
          <p:cNvPr id="7" name="Title 6"/>
          <p:cNvSpPr>
            <a:spLocks noGrp="1"/>
          </p:cNvSpPr>
          <p:nvPr>
            <p:ph type="title"/>
          </p:nvPr>
        </p:nvSpPr>
        <p:spPr>
          <a:xfrm>
            <a:off x="609600" y="338328"/>
            <a:ext cx="10972800" cy="125272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7234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A4BAA2F-3189-418D-883B-4D9DE6EA9335}" type="datetimeFigureOut">
              <a:rPr lang="en-US" smtClean="0"/>
              <a:t>2/15/2023</a:t>
            </a:fld>
            <a:endParaRPr lang="en-US"/>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1E72D092-F3DD-46CD-8852-5C2E353DC44E}"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1"/>
          <p:cNvSpPr txBox="1">
            <a:spLocks/>
          </p:cNvSpPr>
          <p:nvPr/>
        </p:nvSpPr>
        <p:spPr>
          <a:xfrm>
            <a:off x="609600" y="5257801"/>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February 15, 2023</a:t>
            </a:fld>
            <a:endParaRPr lang="en-US" sz="140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482601"/>
            <a:ext cx="4064000" cy="1079340"/>
          </a:xfrm>
          <a:prstGeom prst="rect">
            <a:avLst/>
          </a:prstGeom>
        </p:spPr>
      </p:pic>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40040"/>
            <a:ext cx="6807200" cy="156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28084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000" b="1" kern="1200">
          <a:solidFill>
            <a:srgbClr val="002D7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8645" y="5969000"/>
            <a:ext cx="2758555" cy="63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609600" y="6356352"/>
            <a:ext cx="28448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A4BAA2F-3189-418D-883B-4D9DE6EA9335}" type="datetimeFigureOut">
              <a:rPr lang="en-US" smtClean="0"/>
              <a:t>2/15/2023</a:t>
            </a:fld>
            <a:endParaRPr lang="en-US"/>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1E72D092-F3DD-46CD-8852-5C2E353DC44E}" type="slidenum">
              <a:rPr lang="en-US" smtClean="0"/>
              <a:t>‹#›</a:t>
            </a:fld>
            <a:endParaRPr lang="en-US"/>
          </a:p>
        </p:txBody>
      </p:sp>
      <p:sp>
        <p:nvSpPr>
          <p:cNvPr id="7" name="Rectangle 6"/>
          <p:cNvSpPr/>
          <p:nvPr/>
        </p:nvSpPr>
        <p:spPr>
          <a:xfrm>
            <a:off x="0" y="83127"/>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1"/>
          <p:cNvSpPr txBox="1">
            <a:spLocks/>
          </p:cNvSpPr>
          <p:nvPr/>
        </p:nvSpPr>
        <p:spPr>
          <a:xfrm>
            <a:off x="203200" y="117475"/>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February 15, 2023</a:t>
            </a:fld>
            <a:endParaRPr lang="en-US" sz="1200"/>
          </a:p>
        </p:txBody>
      </p:sp>
      <p:sp>
        <p:nvSpPr>
          <p:cNvPr id="9" name="Slide Number Placeholder 3"/>
          <p:cNvSpPr txBox="1">
            <a:spLocks/>
          </p:cNvSpPr>
          <p:nvPr/>
        </p:nvSpPr>
        <p:spPr>
          <a:xfrm>
            <a:off x="11074400" y="117475"/>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p:nvSpPr>
        <p:spPr>
          <a:xfrm>
            <a:off x="0" y="-25399"/>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56964588"/>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A6_45A7BECD.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8B_3C557DAD.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299_BB05EA3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298_C9979A3C.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297_D6184EFB.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healthyfamiliesnewyork.org/Staff/Documents/CQI-Guidance-2022-02-01.pdf" TargetMode="External"/><Relationship Id="rId4" Type="http://schemas.openxmlformats.org/officeDocument/2006/relationships/hyperlink" Target="https://tol397.wixsite.com/transferoflearning/supportmaterials"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2A9_E82E756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2AF_E60C18D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B0_F89DC15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AA_5A8FCC7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6DF0B-BD54-44D0-B25B-CD7D946F8B9C}"/>
              </a:ext>
            </a:extLst>
          </p:cNvPr>
          <p:cNvSpPr>
            <a:spLocks noGrp="1"/>
          </p:cNvSpPr>
          <p:nvPr>
            <p:ph type="title"/>
          </p:nvPr>
        </p:nvSpPr>
        <p:spPr>
          <a:xfrm>
            <a:off x="190499" y="2914650"/>
            <a:ext cx="11874121" cy="1438986"/>
          </a:xfrm>
        </p:spPr>
        <p:txBody>
          <a:bodyPr>
            <a:noAutofit/>
          </a:bodyPr>
          <a:lstStyle/>
          <a:p>
            <a:r>
              <a:rPr lang="en-US" sz="4800">
                <a:latin typeface="Arial"/>
                <a:cs typeface="Arial"/>
              </a:rPr>
              <a:t>Continuous Quality Improvement (CQI)– Introduction to CQI</a:t>
            </a:r>
          </a:p>
        </p:txBody>
      </p:sp>
    </p:spTree>
    <p:extLst>
      <p:ext uri="{BB962C8B-B14F-4D97-AF65-F5344CB8AC3E}">
        <p14:creationId xmlns:p14="http://schemas.microsoft.com/office/powerpoint/2010/main" val="320635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2571C-50C8-4F50-B8A0-2427A1D74B8F}"/>
              </a:ext>
            </a:extLst>
          </p:cNvPr>
          <p:cNvSpPr>
            <a:spLocks noGrp="1"/>
          </p:cNvSpPr>
          <p:nvPr>
            <p:ph idx="1"/>
          </p:nvPr>
        </p:nvSpPr>
        <p:spPr>
          <a:xfrm>
            <a:off x="1188155" y="1260377"/>
            <a:ext cx="9815689" cy="3268398"/>
          </a:xfrm>
        </p:spPr>
        <p:txBody>
          <a:bodyPr lIns="91440" tIns="45720" rIns="91440" bIns="45720" anchor="t"/>
          <a:lstStyle/>
          <a:p>
            <a:r>
              <a:rPr lang="en-US" dirty="0">
                <a:latin typeface="Arial"/>
                <a:cs typeface="Arial"/>
              </a:rPr>
              <a:t>Service Plan Analysis Report (Nov. 2021 to Oct. 2022)</a:t>
            </a:r>
          </a:p>
          <a:p>
            <a:pPr lvl="1"/>
            <a:r>
              <a:rPr lang="en-US" dirty="0">
                <a:latin typeface="Arial"/>
                <a:cs typeface="Arial"/>
              </a:rPr>
              <a:t>Programs range from </a:t>
            </a:r>
            <a:r>
              <a:rPr lang="en-US" dirty="0">
                <a:solidFill>
                  <a:srgbClr val="FF0000"/>
                </a:solidFill>
                <a:latin typeface="Arial"/>
                <a:cs typeface="Arial"/>
              </a:rPr>
              <a:t>100% </a:t>
            </a:r>
            <a:r>
              <a:rPr lang="en-US" dirty="0">
                <a:latin typeface="Arial"/>
                <a:cs typeface="Arial"/>
              </a:rPr>
              <a:t>of PC1’s having service plan to </a:t>
            </a:r>
            <a:r>
              <a:rPr lang="en-US" dirty="0">
                <a:solidFill>
                  <a:srgbClr val="FF0000"/>
                </a:solidFill>
                <a:latin typeface="Arial"/>
                <a:cs typeface="Arial"/>
              </a:rPr>
              <a:t>7%</a:t>
            </a:r>
          </a:p>
          <a:p>
            <a:pPr lvl="2"/>
            <a:r>
              <a:rPr lang="en-US" dirty="0">
                <a:solidFill>
                  <a:srgbClr val="FF0000"/>
                </a:solidFill>
                <a:latin typeface="Arial"/>
                <a:cs typeface="Arial"/>
              </a:rPr>
              <a:t>12 </a:t>
            </a:r>
            <a:r>
              <a:rPr lang="en-US" dirty="0">
                <a:latin typeface="Arial"/>
                <a:cs typeface="Arial"/>
              </a:rPr>
              <a:t>programs</a:t>
            </a:r>
            <a:r>
              <a:rPr lang="en-US" dirty="0">
                <a:solidFill>
                  <a:srgbClr val="FF0000"/>
                </a:solidFill>
                <a:latin typeface="Arial"/>
                <a:cs typeface="Arial"/>
              </a:rPr>
              <a:t> </a:t>
            </a:r>
            <a:r>
              <a:rPr lang="en-US" dirty="0">
                <a:latin typeface="Arial"/>
                <a:cs typeface="Arial"/>
              </a:rPr>
              <a:t>have 100% of PC1’s with a Service Plan meaning they are meeting the standard. </a:t>
            </a:r>
            <a:endParaRPr lang="en-US" dirty="0"/>
          </a:p>
          <a:p>
            <a:pPr lvl="2"/>
            <a:r>
              <a:rPr lang="en-US" dirty="0">
                <a:solidFill>
                  <a:srgbClr val="FF0000"/>
                </a:solidFill>
                <a:latin typeface="Arial"/>
                <a:cs typeface="Arial"/>
              </a:rPr>
              <a:t>72% </a:t>
            </a:r>
            <a:r>
              <a:rPr lang="en-US" dirty="0">
                <a:latin typeface="Arial"/>
                <a:cs typeface="Arial"/>
              </a:rPr>
              <a:t>programs are below 100% of PC1’s with a Service Plan meaning they are not meeting the standard. </a:t>
            </a:r>
          </a:p>
          <a:p>
            <a:r>
              <a:rPr lang="en-US" dirty="0">
                <a:latin typeface="Arial"/>
                <a:cs typeface="Arial"/>
              </a:rPr>
              <a:t>Service Plan Analysis Report will eventually include a way to measure Supervision Conversations around service plans. </a:t>
            </a:r>
          </a:p>
        </p:txBody>
      </p:sp>
      <p:sp>
        <p:nvSpPr>
          <p:cNvPr id="3" name="Title 2">
            <a:extLst>
              <a:ext uri="{FF2B5EF4-FFF2-40B4-BE49-F238E27FC236}">
                <a16:creationId xmlns:a16="http://schemas.microsoft.com/office/drawing/2014/main" id="{2395F4CB-FC98-4680-8387-A885877EAD22}"/>
              </a:ext>
            </a:extLst>
          </p:cNvPr>
          <p:cNvSpPr>
            <a:spLocks noGrp="1"/>
          </p:cNvSpPr>
          <p:nvPr>
            <p:ph type="title"/>
          </p:nvPr>
        </p:nvSpPr>
        <p:spPr>
          <a:xfrm>
            <a:off x="620806" y="466032"/>
            <a:ext cx="10944046" cy="778276"/>
          </a:xfrm>
        </p:spPr>
        <p:txBody>
          <a:bodyPr lIns="91440" tIns="45720" rIns="91440" bIns="45720" anchor="t"/>
          <a:lstStyle/>
          <a:p>
            <a:pPr algn="l"/>
            <a:r>
              <a:rPr lang="en-US" b="1">
                <a:solidFill>
                  <a:srgbClr val="012D72"/>
                </a:solidFill>
                <a:latin typeface="Arial"/>
                <a:cs typeface="Arial"/>
              </a:rPr>
              <a:t>Current State of Service Plans in HFNY</a:t>
            </a:r>
            <a:endParaRPr lang="en-US">
              <a:latin typeface="Arial"/>
              <a:cs typeface="Arial"/>
            </a:endParaRPr>
          </a:p>
        </p:txBody>
      </p:sp>
    </p:spTree>
    <p:extLst>
      <p:ext uri="{BB962C8B-B14F-4D97-AF65-F5344CB8AC3E}">
        <p14:creationId xmlns:p14="http://schemas.microsoft.com/office/powerpoint/2010/main" val="127626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9C335F-31BE-40C8-AD90-7864C8119B5F}"/>
              </a:ext>
            </a:extLst>
          </p:cNvPr>
          <p:cNvSpPr>
            <a:spLocks noGrp="1"/>
          </p:cNvSpPr>
          <p:nvPr>
            <p:ph type="title"/>
          </p:nvPr>
        </p:nvSpPr>
        <p:spPr>
          <a:xfrm>
            <a:off x="609599" y="492073"/>
            <a:ext cx="10972800" cy="1252728"/>
          </a:xfrm>
        </p:spPr>
        <p:txBody>
          <a:bodyPr lIns="91440" tIns="45720" rIns="91440" bIns="45720" anchor="t"/>
          <a:lstStyle/>
          <a:p>
            <a:pPr algn="l"/>
            <a:r>
              <a:rPr lang="en-US" b="1">
                <a:solidFill>
                  <a:srgbClr val="012D72"/>
                </a:solidFill>
              </a:rPr>
              <a:t>Overview of CQI Process</a:t>
            </a:r>
          </a:p>
        </p:txBody>
      </p:sp>
      <p:graphicFrame>
        <p:nvGraphicFramePr>
          <p:cNvPr id="4" name="Diagram 3">
            <a:extLst>
              <a:ext uri="{FF2B5EF4-FFF2-40B4-BE49-F238E27FC236}">
                <a16:creationId xmlns:a16="http://schemas.microsoft.com/office/drawing/2014/main" id="{557B3771-06AD-4196-B918-4CEBA1C11B32}"/>
              </a:ext>
            </a:extLst>
          </p:cNvPr>
          <p:cNvGraphicFramePr/>
          <p:nvPr/>
        </p:nvGraphicFramePr>
        <p:xfrm>
          <a:off x="1544917" y="1591056"/>
          <a:ext cx="9102165" cy="450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18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B9734E-454B-4105-B5FC-DE6FAF0477B9}"/>
              </a:ext>
            </a:extLst>
          </p:cNvPr>
          <p:cNvSpPr>
            <a:spLocks noGrp="1"/>
          </p:cNvSpPr>
          <p:nvPr>
            <p:ph idx="1"/>
          </p:nvPr>
        </p:nvSpPr>
        <p:spPr>
          <a:xfrm>
            <a:off x="6279145" y="1449241"/>
            <a:ext cx="5433384" cy="4347039"/>
          </a:xfrm>
        </p:spPr>
        <p:txBody>
          <a:bodyPr/>
          <a:lstStyle/>
          <a:p>
            <a:pPr marL="0" indent="0">
              <a:buNone/>
            </a:pPr>
            <a:r>
              <a:rPr lang="en-US" b="1" u="sng" dirty="0"/>
              <a:t>Roles</a:t>
            </a:r>
          </a:p>
          <a:p>
            <a:r>
              <a:rPr lang="en-US" dirty="0"/>
              <a:t>Sponsor</a:t>
            </a:r>
          </a:p>
          <a:p>
            <a:r>
              <a:rPr lang="en-US" dirty="0"/>
              <a:t>Champion</a:t>
            </a:r>
          </a:p>
          <a:p>
            <a:r>
              <a:rPr lang="en-US" dirty="0"/>
              <a:t>Facilitator</a:t>
            </a:r>
          </a:p>
          <a:p>
            <a:r>
              <a:rPr lang="en-US" dirty="0"/>
              <a:t>Subject Matter Expert(s)/Lived Experience</a:t>
            </a:r>
          </a:p>
          <a:p>
            <a:r>
              <a:rPr lang="en-US" dirty="0"/>
              <a:t>Meeting Scribe</a:t>
            </a:r>
          </a:p>
          <a:p>
            <a:r>
              <a:rPr lang="en-US" dirty="0"/>
              <a:t>Data Liaison</a:t>
            </a:r>
          </a:p>
        </p:txBody>
      </p:sp>
      <p:sp>
        <p:nvSpPr>
          <p:cNvPr id="3" name="Title 2">
            <a:extLst>
              <a:ext uri="{FF2B5EF4-FFF2-40B4-BE49-F238E27FC236}">
                <a16:creationId xmlns:a16="http://schemas.microsoft.com/office/drawing/2014/main" id="{9F14F219-39B5-417D-9CD6-DDD9782D99F0}"/>
              </a:ext>
            </a:extLst>
          </p:cNvPr>
          <p:cNvSpPr>
            <a:spLocks noGrp="1"/>
          </p:cNvSpPr>
          <p:nvPr>
            <p:ph type="title"/>
          </p:nvPr>
        </p:nvSpPr>
        <p:spPr>
          <a:xfrm>
            <a:off x="881218" y="450088"/>
            <a:ext cx="10790829" cy="999153"/>
          </a:xfrm>
        </p:spPr>
        <p:txBody>
          <a:bodyPr/>
          <a:lstStyle/>
          <a:p>
            <a:pPr algn="l"/>
            <a:r>
              <a:rPr lang="en-US" b="1">
                <a:solidFill>
                  <a:srgbClr val="012D72"/>
                </a:solidFill>
              </a:rPr>
              <a:t>Forming a CQI Team</a:t>
            </a:r>
            <a:endParaRPr lang="en-US"/>
          </a:p>
        </p:txBody>
      </p:sp>
      <p:sp>
        <p:nvSpPr>
          <p:cNvPr id="4" name="Content Placeholder 1">
            <a:extLst>
              <a:ext uri="{FF2B5EF4-FFF2-40B4-BE49-F238E27FC236}">
                <a16:creationId xmlns:a16="http://schemas.microsoft.com/office/drawing/2014/main" id="{2E8F7E48-D659-4309-9DCB-7FC67C125F0C}"/>
              </a:ext>
            </a:extLst>
          </p:cNvPr>
          <p:cNvSpPr txBox="1">
            <a:spLocks/>
          </p:cNvSpPr>
          <p:nvPr/>
        </p:nvSpPr>
        <p:spPr>
          <a:xfrm>
            <a:off x="479473" y="1449241"/>
            <a:ext cx="5433384" cy="43470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u="sng"/>
              <a:t>Key Elements</a:t>
            </a:r>
          </a:p>
          <a:p>
            <a:pPr fontAlgn="base"/>
            <a:r>
              <a:rPr lang="en-US"/>
              <a:t>Who will lead the CQI initiative? </a:t>
            </a:r>
          </a:p>
          <a:p>
            <a:pPr fontAlgn="base"/>
            <a:r>
              <a:rPr lang="en-US"/>
              <a:t>How often will team members meet? </a:t>
            </a:r>
          </a:p>
          <a:p>
            <a:pPr fontAlgn="base"/>
            <a:r>
              <a:rPr lang="en-US"/>
              <a:t>What are expectations for member participation? </a:t>
            </a:r>
          </a:p>
          <a:p>
            <a:pPr fontAlgn="base"/>
            <a:r>
              <a:rPr lang="en-US"/>
              <a:t>How will information be disseminated? </a:t>
            </a:r>
          </a:p>
        </p:txBody>
      </p:sp>
    </p:spTree>
    <p:extLst>
      <p:ext uri="{BB962C8B-B14F-4D97-AF65-F5344CB8AC3E}">
        <p14:creationId xmlns:p14="http://schemas.microsoft.com/office/powerpoint/2010/main" val="116862126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746D43-88FC-4E44-9D4B-6AB3A03FF15C}"/>
              </a:ext>
            </a:extLst>
          </p:cNvPr>
          <p:cNvSpPr>
            <a:spLocks noGrp="1"/>
          </p:cNvSpPr>
          <p:nvPr>
            <p:ph idx="1"/>
          </p:nvPr>
        </p:nvSpPr>
        <p:spPr>
          <a:xfrm>
            <a:off x="1152597" y="2055707"/>
            <a:ext cx="9826977" cy="3745336"/>
          </a:xfrm>
        </p:spPr>
        <p:txBody>
          <a:bodyPr lIns="91440" tIns="45720" rIns="91440" bIns="45720" anchor="t"/>
          <a:lstStyle/>
          <a:p>
            <a:r>
              <a:rPr lang="en-US" dirty="0">
                <a:latin typeface="Arial"/>
                <a:cs typeface="Arial"/>
              </a:rPr>
              <a:t>Who will you include from your program on your CQI team?</a:t>
            </a:r>
          </a:p>
          <a:p>
            <a:pPr lvl="1"/>
            <a:r>
              <a:rPr lang="en-US" dirty="0">
                <a:latin typeface="Arial"/>
                <a:cs typeface="Arial"/>
              </a:rPr>
              <a:t>What CQI role will they serve and why? </a:t>
            </a:r>
          </a:p>
          <a:p>
            <a:r>
              <a:rPr lang="en-US" dirty="0">
                <a:latin typeface="Arial"/>
                <a:cs typeface="Arial"/>
              </a:rPr>
              <a:t>When do you recruit family members to join the team (what topics and why)? </a:t>
            </a:r>
            <a:endParaRPr lang="en-US" dirty="0"/>
          </a:p>
          <a:p>
            <a:r>
              <a:rPr lang="en-US" dirty="0">
                <a:latin typeface="Arial"/>
                <a:cs typeface="Arial"/>
              </a:rPr>
              <a:t>How will the CQI team create and foster a safe place for members to participate (i.e., create shared power and safety)?   </a:t>
            </a:r>
            <a:endParaRPr lang="en-US" dirty="0"/>
          </a:p>
        </p:txBody>
      </p:sp>
      <p:sp>
        <p:nvSpPr>
          <p:cNvPr id="3" name="Title 2">
            <a:extLst>
              <a:ext uri="{FF2B5EF4-FFF2-40B4-BE49-F238E27FC236}">
                <a16:creationId xmlns:a16="http://schemas.microsoft.com/office/drawing/2014/main" id="{123C770F-A39B-4D11-B5AE-D596B56B1831}"/>
              </a:ext>
            </a:extLst>
          </p:cNvPr>
          <p:cNvSpPr>
            <a:spLocks noGrp="1"/>
          </p:cNvSpPr>
          <p:nvPr>
            <p:ph type="title"/>
          </p:nvPr>
        </p:nvSpPr>
        <p:spPr>
          <a:xfrm>
            <a:off x="609600" y="464431"/>
            <a:ext cx="10972800" cy="1252728"/>
          </a:xfrm>
        </p:spPr>
        <p:txBody>
          <a:bodyPr lIns="91440" tIns="45720" rIns="91440" bIns="45720" anchor="t"/>
          <a:lstStyle/>
          <a:p>
            <a:pPr algn="l"/>
            <a:r>
              <a:rPr lang="en-US" b="1">
                <a:solidFill>
                  <a:srgbClr val="002060"/>
                </a:solidFill>
                <a:latin typeface="Arial"/>
                <a:cs typeface="Arial"/>
              </a:rPr>
              <a:t>Breakout Room Discussion</a:t>
            </a:r>
            <a:r>
              <a:rPr lang="en-US">
                <a:solidFill>
                  <a:srgbClr val="002060"/>
                </a:solidFill>
                <a:latin typeface="Arial"/>
                <a:cs typeface="Arial"/>
              </a:rPr>
              <a:t> </a:t>
            </a:r>
            <a:endParaRPr lang="en-US"/>
          </a:p>
        </p:txBody>
      </p:sp>
    </p:spTree>
    <p:extLst>
      <p:ext uri="{BB962C8B-B14F-4D97-AF65-F5344CB8AC3E}">
        <p14:creationId xmlns:p14="http://schemas.microsoft.com/office/powerpoint/2010/main" val="115819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1AB37E-4432-4B8F-A7AC-9F457E3300B5}"/>
              </a:ext>
            </a:extLst>
          </p:cNvPr>
          <p:cNvSpPr>
            <a:spLocks noGrp="1"/>
          </p:cNvSpPr>
          <p:nvPr>
            <p:ph type="title"/>
          </p:nvPr>
        </p:nvSpPr>
        <p:spPr>
          <a:xfrm>
            <a:off x="609600" y="462340"/>
            <a:ext cx="10972800" cy="1252728"/>
          </a:xfrm>
        </p:spPr>
        <p:txBody>
          <a:bodyPr/>
          <a:lstStyle/>
          <a:p>
            <a:pPr algn="l"/>
            <a:r>
              <a:rPr lang="en-US" b="1">
                <a:solidFill>
                  <a:srgbClr val="012D72"/>
                </a:solidFill>
              </a:rPr>
              <a:t>Selecting a Topic for CQI Project/Change Plan</a:t>
            </a:r>
          </a:p>
        </p:txBody>
      </p:sp>
      <p:pic>
        <p:nvPicPr>
          <p:cNvPr id="7" name="Picture 6">
            <a:extLst>
              <a:ext uri="{FF2B5EF4-FFF2-40B4-BE49-F238E27FC236}">
                <a16:creationId xmlns:a16="http://schemas.microsoft.com/office/drawing/2014/main" id="{059AA2E3-5AFC-4EC4-8C96-F405654DDFA6}"/>
              </a:ext>
            </a:extLst>
          </p:cNvPr>
          <p:cNvPicPr>
            <a:picLocks noChangeAspect="1"/>
          </p:cNvPicPr>
          <p:nvPr/>
        </p:nvPicPr>
        <p:blipFill>
          <a:blip r:embed="rId4"/>
          <a:stretch>
            <a:fillRect/>
          </a:stretch>
        </p:blipFill>
        <p:spPr>
          <a:xfrm>
            <a:off x="843311" y="1974021"/>
            <a:ext cx="10505377" cy="3151613"/>
          </a:xfrm>
          <a:prstGeom prst="rect">
            <a:avLst/>
          </a:prstGeom>
        </p:spPr>
      </p:pic>
      <p:sp>
        <p:nvSpPr>
          <p:cNvPr id="8" name="TextBox 7">
            <a:extLst>
              <a:ext uri="{FF2B5EF4-FFF2-40B4-BE49-F238E27FC236}">
                <a16:creationId xmlns:a16="http://schemas.microsoft.com/office/drawing/2014/main" id="{0D2A4E33-2A0E-4959-846D-27833D09AB0B}"/>
              </a:ext>
            </a:extLst>
          </p:cNvPr>
          <p:cNvSpPr txBox="1"/>
          <p:nvPr/>
        </p:nvSpPr>
        <p:spPr>
          <a:xfrm>
            <a:off x="1333500" y="5406999"/>
            <a:ext cx="8095786" cy="369332"/>
          </a:xfrm>
          <a:prstGeom prst="rect">
            <a:avLst/>
          </a:prstGeom>
          <a:noFill/>
        </p:spPr>
        <p:txBody>
          <a:bodyPr wrap="square" rtlCol="0">
            <a:spAutoFit/>
          </a:bodyPr>
          <a:lstStyle/>
          <a:p>
            <a:r>
              <a:rPr lang="en-US"/>
              <a:t>(Graphic credit: Radhika Bhatt, U.S. Department of Commerce Data Service)</a:t>
            </a:r>
          </a:p>
        </p:txBody>
      </p:sp>
    </p:spTree>
    <p:extLst>
      <p:ext uri="{BB962C8B-B14F-4D97-AF65-F5344CB8AC3E}">
        <p14:creationId xmlns:p14="http://schemas.microsoft.com/office/powerpoint/2010/main" val="101223569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2483A-B0CD-470F-9379-F8C5F69E48C3}"/>
              </a:ext>
            </a:extLst>
          </p:cNvPr>
          <p:cNvSpPr>
            <a:spLocks noGrp="1"/>
          </p:cNvSpPr>
          <p:nvPr>
            <p:ph type="title"/>
          </p:nvPr>
        </p:nvSpPr>
        <p:spPr>
          <a:xfrm>
            <a:off x="609600" y="464621"/>
            <a:ext cx="10972800" cy="1252728"/>
          </a:xfrm>
        </p:spPr>
        <p:txBody>
          <a:bodyPr/>
          <a:lstStyle/>
          <a:p>
            <a:pPr algn="l"/>
            <a:r>
              <a:rPr lang="en-US" b="1">
                <a:solidFill>
                  <a:srgbClr val="012D72"/>
                </a:solidFill>
              </a:rPr>
              <a:t>Identify Improvement Area and Goals </a:t>
            </a:r>
          </a:p>
        </p:txBody>
      </p:sp>
      <p:graphicFrame>
        <p:nvGraphicFramePr>
          <p:cNvPr id="5" name="Diagram 4">
            <a:extLst>
              <a:ext uri="{FF2B5EF4-FFF2-40B4-BE49-F238E27FC236}">
                <a16:creationId xmlns:a16="http://schemas.microsoft.com/office/drawing/2014/main" id="{9AC175E3-42A7-4C8E-8C8D-0E78ADB42958}"/>
              </a:ext>
            </a:extLst>
          </p:cNvPr>
          <p:cNvGraphicFramePr/>
          <p:nvPr>
            <p:extLst>
              <p:ext uri="{D42A27DB-BD31-4B8C-83A1-F6EECF244321}">
                <p14:modId xmlns:p14="http://schemas.microsoft.com/office/powerpoint/2010/main" val="263203778"/>
              </p:ext>
            </p:extLst>
          </p:nvPr>
        </p:nvGraphicFramePr>
        <p:xfrm>
          <a:off x="3556001" y="1722435"/>
          <a:ext cx="5788809" cy="4589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B01D5CD-BA06-4F46-8D14-5F1DDF5DDDA2}"/>
              </a:ext>
            </a:extLst>
          </p:cNvPr>
          <p:cNvSpPr/>
          <p:nvPr/>
        </p:nvSpPr>
        <p:spPr>
          <a:xfrm>
            <a:off x="2847190" y="1722435"/>
            <a:ext cx="2715487"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SMARTIE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Goals</a:t>
            </a:r>
          </a:p>
        </p:txBody>
      </p:sp>
    </p:spTree>
    <p:extLst>
      <p:ext uri="{BB962C8B-B14F-4D97-AF65-F5344CB8AC3E}">
        <p14:creationId xmlns:p14="http://schemas.microsoft.com/office/powerpoint/2010/main" val="319253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852985-CC66-43A3-8CAF-A8C3A99FA48E}"/>
              </a:ext>
            </a:extLst>
          </p:cNvPr>
          <p:cNvPicPr>
            <a:picLocks noGrp="1" noChangeAspect="1"/>
          </p:cNvPicPr>
          <p:nvPr>
            <p:ph idx="1"/>
          </p:nvPr>
        </p:nvPicPr>
        <p:blipFill>
          <a:blip r:embed="rId3"/>
          <a:stretch>
            <a:fillRect/>
          </a:stretch>
        </p:blipFill>
        <p:spPr>
          <a:xfrm>
            <a:off x="1688035" y="1365694"/>
            <a:ext cx="4407965" cy="4407965"/>
          </a:xfrm>
          <a:prstGeom prst="rect">
            <a:avLst/>
          </a:prstGeom>
        </p:spPr>
      </p:pic>
      <p:sp>
        <p:nvSpPr>
          <p:cNvPr id="3" name="Title 2">
            <a:extLst>
              <a:ext uri="{FF2B5EF4-FFF2-40B4-BE49-F238E27FC236}">
                <a16:creationId xmlns:a16="http://schemas.microsoft.com/office/drawing/2014/main" id="{CB84A80B-EC7B-434A-844E-00BC530D99C3}"/>
              </a:ext>
            </a:extLst>
          </p:cNvPr>
          <p:cNvSpPr>
            <a:spLocks noGrp="1"/>
          </p:cNvSpPr>
          <p:nvPr>
            <p:ph type="title"/>
          </p:nvPr>
        </p:nvSpPr>
        <p:spPr>
          <a:xfrm>
            <a:off x="598394" y="461593"/>
            <a:ext cx="10972800" cy="1252728"/>
          </a:xfrm>
        </p:spPr>
        <p:txBody>
          <a:bodyPr/>
          <a:lstStyle/>
          <a:p>
            <a:pPr algn="l"/>
            <a:r>
              <a:rPr lang="en-US" b="1">
                <a:solidFill>
                  <a:srgbClr val="012D72"/>
                </a:solidFill>
              </a:rPr>
              <a:t>Specific</a:t>
            </a:r>
          </a:p>
        </p:txBody>
      </p:sp>
      <p:graphicFrame>
        <p:nvGraphicFramePr>
          <p:cNvPr id="5" name="Diagram 4">
            <a:extLst>
              <a:ext uri="{FF2B5EF4-FFF2-40B4-BE49-F238E27FC236}">
                <a16:creationId xmlns:a16="http://schemas.microsoft.com/office/drawing/2014/main" id="{6F2D50CD-2162-E3F5-A3A8-EECF95497122}"/>
              </a:ext>
            </a:extLst>
          </p:cNvPr>
          <p:cNvGraphicFramePr/>
          <p:nvPr>
            <p:extLst>
              <p:ext uri="{D42A27DB-BD31-4B8C-83A1-F6EECF244321}">
                <p14:modId xmlns:p14="http://schemas.microsoft.com/office/powerpoint/2010/main" val="3863886964"/>
              </p:ext>
            </p:extLst>
          </p:nvPr>
        </p:nvGraphicFramePr>
        <p:xfrm>
          <a:off x="7992630" y="1946539"/>
          <a:ext cx="3589770" cy="2964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251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708D5F-F770-44F7-A257-7D89A9AC1CFD}"/>
              </a:ext>
            </a:extLst>
          </p:cNvPr>
          <p:cNvPicPr>
            <a:picLocks noGrp="1" noChangeAspect="1"/>
          </p:cNvPicPr>
          <p:nvPr>
            <p:ph idx="1"/>
          </p:nvPr>
        </p:nvPicPr>
        <p:blipFill>
          <a:blip r:embed="rId3"/>
          <a:stretch>
            <a:fillRect/>
          </a:stretch>
        </p:blipFill>
        <p:spPr>
          <a:xfrm>
            <a:off x="606546" y="1195299"/>
            <a:ext cx="6442946" cy="4825990"/>
          </a:xfrm>
          <a:prstGeom prst="rect">
            <a:avLst/>
          </a:prstGeom>
        </p:spPr>
      </p:pic>
      <p:sp>
        <p:nvSpPr>
          <p:cNvPr id="3" name="Title 2">
            <a:extLst>
              <a:ext uri="{FF2B5EF4-FFF2-40B4-BE49-F238E27FC236}">
                <a16:creationId xmlns:a16="http://schemas.microsoft.com/office/drawing/2014/main" id="{42DD82A0-CFEA-497C-8F25-8BE63E6A2E18}"/>
              </a:ext>
            </a:extLst>
          </p:cNvPr>
          <p:cNvSpPr>
            <a:spLocks noGrp="1"/>
          </p:cNvSpPr>
          <p:nvPr>
            <p:ph type="title"/>
          </p:nvPr>
        </p:nvSpPr>
        <p:spPr>
          <a:xfrm>
            <a:off x="609600" y="461593"/>
            <a:ext cx="10972800" cy="1252728"/>
          </a:xfrm>
        </p:spPr>
        <p:txBody>
          <a:bodyPr/>
          <a:lstStyle/>
          <a:p>
            <a:pPr algn="l"/>
            <a:r>
              <a:rPr lang="en-US" b="1">
                <a:solidFill>
                  <a:srgbClr val="012D72"/>
                </a:solidFill>
              </a:rPr>
              <a:t>Measurable</a:t>
            </a:r>
            <a:endParaRPr lang="en-US"/>
          </a:p>
        </p:txBody>
      </p:sp>
      <p:graphicFrame>
        <p:nvGraphicFramePr>
          <p:cNvPr id="7" name="Diagram 6">
            <a:extLst>
              <a:ext uri="{FF2B5EF4-FFF2-40B4-BE49-F238E27FC236}">
                <a16:creationId xmlns:a16="http://schemas.microsoft.com/office/drawing/2014/main" id="{EF560A03-7C6A-45FB-8670-4255BA486698}"/>
              </a:ext>
            </a:extLst>
          </p:cNvPr>
          <p:cNvGraphicFramePr/>
          <p:nvPr>
            <p:extLst>
              <p:ext uri="{D42A27DB-BD31-4B8C-83A1-F6EECF244321}">
                <p14:modId xmlns:p14="http://schemas.microsoft.com/office/powerpoint/2010/main" val="3724519643"/>
              </p:ext>
            </p:extLst>
          </p:nvPr>
        </p:nvGraphicFramePr>
        <p:xfrm>
          <a:off x="7992630" y="1946539"/>
          <a:ext cx="3589770" cy="2964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071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D8BD1-8EDE-4843-B62B-5976C17FD6A5}"/>
              </a:ext>
            </a:extLst>
          </p:cNvPr>
          <p:cNvSpPr>
            <a:spLocks noGrp="1"/>
          </p:cNvSpPr>
          <p:nvPr>
            <p:ph type="title"/>
          </p:nvPr>
        </p:nvSpPr>
        <p:spPr>
          <a:xfrm>
            <a:off x="609600" y="461593"/>
            <a:ext cx="10972800" cy="1252728"/>
          </a:xfrm>
        </p:spPr>
        <p:txBody>
          <a:bodyPr/>
          <a:lstStyle/>
          <a:p>
            <a:pPr algn="l"/>
            <a:r>
              <a:rPr lang="en-US" b="1">
                <a:solidFill>
                  <a:srgbClr val="012D72"/>
                </a:solidFill>
              </a:rPr>
              <a:t>Attainable</a:t>
            </a:r>
            <a:endParaRPr lang="en-US"/>
          </a:p>
        </p:txBody>
      </p:sp>
      <p:pic>
        <p:nvPicPr>
          <p:cNvPr id="4" name="Picture 3">
            <a:extLst>
              <a:ext uri="{FF2B5EF4-FFF2-40B4-BE49-F238E27FC236}">
                <a16:creationId xmlns:a16="http://schemas.microsoft.com/office/drawing/2014/main" id="{D179E747-9356-4802-A220-87FB29288B57}"/>
              </a:ext>
            </a:extLst>
          </p:cNvPr>
          <p:cNvPicPr>
            <a:picLocks noChangeAspect="1"/>
          </p:cNvPicPr>
          <p:nvPr/>
        </p:nvPicPr>
        <p:blipFill>
          <a:blip r:embed="rId3"/>
          <a:stretch>
            <a:fillRect/>
          </a:stretch>
        </p:blipFill>
        <p:spPr>
          <a:xfrm>
            <a:off x="320501" y="1264976"/>
            <a:ext cx="7672129" cy="4328045"/>
          </a:xfrm>
          <a:prstGeom prst="rect">
            <a:avLst/>
          </a:prstGeom>
        </p:spPr>
      </p:pic>
      <p:graphicFrame>
        <p:nvGraphicFramePr>
          <p:cNvPr id="7" name="Diagram 6">
            <a:extLst>
              <a:ext uri="{FF2B5EF4-FFF2-40B4-BE49-F238E27FC236}">
                <a16:creationId xmlns:a16="http://schemas.microsoft.com/office/drawing/2014/main" id="{C4C5A51D-D0E9-4F9F-BE18-59806B1D771A}"/>
              </a:ext>
            </a:extLst>
          </p:cNvPr>
          <p:cNvGraphicFramePr/>
          <p:nvPr>
            <p:extLst>
              <p:ext uri="{D42A27DB-BD31-4B8C-83A1-F6EECF244321}">
                <p14:modId xmlns:p14="http://schemas.microsoft.com/office/powerpoint/2010/main" val="2668503373"/>
              </p:ext>
            </p:extLst>
          </p:nvPr>
        </p:nvGraphicFramePr>
        <p:xfrm>
          <a:off x="7992630" y="1946539"/>
          <a:ext cx="3589770" cy="2964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314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65CE4-AFB7-4E89-943F-95F76B33F5C3}"/>
              </a:ext>
            </a:extLst>
          </p:cNvPr>
          <p:cNvSpPr>
            <a:spLocks noGrp="1"/>
          </p:cNvSpPr>
          <p:nvPr>
            <p:ph type="title"/>
          </p:nvPr>
        </p:nvSpPr>
        <p:spPr>
          <a:xfrm>
            <a:off x="609600" y="461593"/>
            <a:ext cx="10972800" cy="1252728"/>
          </a:xfrm>
        </p:spPr>
        <p:txBody>
          <a:bodyPr/>
          <a:lstStyle/>
          <a:p>
            <a:pPr algn="l"/>
            <a:r>
              <a:rPr lang="en-US" b="1">
                <a:solidFill>
                  <a:srgbClr val="012D72"/>
                </a:solidFill>
              </a:rPr>
              <a:t>Relevant</a:t>
            </a:r>
            <a:endParaRPr lang="en-US"/>
          </a:p>
        </p:txBody>
      </p:sp>
      <p:pic>
        <p:nvPicPr>
          <p:cNvPr id="4" name="Picture 3">
            <a:extLst>
              <a:ext uri="{FF2B5EF4-FFF2-40B4-BE49-F238E27FC236}">
                <a16:creationId xmlns:a16="http://schemas.microsoft.com/office/drawing/2014/main" id="{DBA494F3-DEA4-4900-97B6-D256347B8F5D}"/>
              </a:ext>
            </a:extLst>
          </p:cNvPr>
          <p:cNvPicPr>
            <a:picLocks noChangeAspect="1"/>
          </p:cNvPicPr>
          <p:nvPr/>
        </p:nvPicPr>
        <p:blipFill>
          <a:blip r:embed="rId3"/>
          <a:stretch>
            <a:fillRect/>
          </a:stretch>
        </p:blipFill>
        <p:spPr>
          <a:xfrm>
            <a:off x="609214" y="1447222"/>
            <a:ext cx="7054714" cy="4703143"/>
          </a:xfrm>
          <a:prstGeom prst="rect">
            <a:avLst/>
          </a:prstGeom>
        </p:spPr>
      </p:pic>
      <p:graphicFrame>
        <p:nvGraphicFramePr>
          <p:cNvPr id="7" name="Diagram 6">
            <a:extLst>
              <a:ext uri="{FF2B5EF4-FFF2-40B4-BE49-F238E27FC236}">
                <a16:creationId xmlns:a16="http://schemas.microsoft.com/office/drawing/2014/main" id="{9129B7FF-22EA-40FB-88B7-58ED95A79BEF}"/>
              </a:ext>
            </a:extLst>
          </p:cNvPr>
          <p:cNvGraphicFramePr/>
          <p:nvPr>
            <p:extLst>
              <p:ext uri="{D42A27DB-BD31-4B8C-83A1-F6EECF244321}">
                <p14:modId xmlns:p14="http://schemas.microsoft.com/office/powerpoint/2010/main" val="3937205933"/>
              </p:ext>
            </p:extLst>
          </p:nvPr>
        </p:nvGraphicFramePr>
        <p:xfrm>
          <a:off x="7992630" y="1946539"/>
          <a:ext cx="3589770" cy="2964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276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472ACA-909D-C6FD-73EE-C33C081FAFAD}"/>
              </a:ext>
            </a:extLst>
          </p:cNvPr>
          <p:cNvSpPr>
            <a:spLocks noGrp="1"/>
          </p:cNvSpPr>
          <p:nvPr>
            <p:ph idx="1"/>
          </p:nvPr>
        </p:nvSpPr>
        <p:spPr/>
        <p:txBody>
          <a:bodyPr lIns="91440" tIns="45720" rIns="91440" bIns="45720" anchor="t"/>
          <a:lstStyle/>
          <a:p>
            <a:pPr marL="0" indent="0">
              <a:buNone/>
            </a:pPr>
            <a:r>
              <a:rPr lang="en-US">
                <a:latin typeface="Arial"/>
                <a:cs typeface="Arial"/>
              </a:rPr>
              <a:t>Are you familiar with continuous quality improvement (CQI)? Yes/No</a:t>
            </a:r>
          </a:p>
        </p:txBody>
      </p:sp>
      <p:sp>
        <p:nvSpPr>
          <p:cNvPr id="3" name="Title 2">
            <a:extLst>
              <a:ext uri="{FF2B5EF4-FFF2-40B4-BE49-F238E27FC236}">
                <a16:creationId xmlns:a16="http://schemas.microsoft.com/office/drawing/2014/main" id="{015A97E4-9B98-3D33-1D00-4EC38D1D1B3C}"/>
              </a:ext>
            </a:extLst>
          </p:cNvPr>
          <p:cNvSpPr>
            <a:spLocks noGrp="1"/>
          </p:cNvSpPr>
          <p:nvPr>
            <p:ph type="title"/>
          </p:nvPr>
        </p:nvSpPr>
        <p:spPr>
          <a:xfrm>
            <a:off x="609600" y="495210"/>
            <a:ext cx="10972800" cy="1252728"/>
          </a:xfrm>
        </p:spPr>
        <p:txBody>
          <a:bodyPr lIns="91440" tIns="45720" rIns="91440" bIns="45720" anchor="t"/>
          <a:lstStyle/>
          <a:p>
            <a:pPr algn="l"/>
            <a:r>
              <a:rPr lang="en-US" b="1" dirty="0">
                <a:solidFill>
                  <a:srgbClr val="012D72"/>
                </a:solidFill>
                <a:latin typeface="Arial"/>
                <a:cs typeface="Arial"/>
              </a:rPr>
              <a:t>Pre-workshop poll</a:t>
            </a:r>
          </a:p>
        </p:txBody>
      </p:sp>
    </p:spTree>
    <p:extLst>
      <p:ext uri="{BB962C8B-B14F-4D97-AF65-F5344CB8AC3E}">
        <p14:creationId xmlns:p14="http://schemas.microsoft.com/office/powerpoint/2010/main" val="798448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EE6F6-2578-4278-B205-DA8D60334527}"/>
              </a:ext>
            </a:extLst>
          </p:cNvPr>
          <p:cNvSpPr>
            <a:spLocks noGrp="1"/>
          </p:cNvSpPr>
          <p:nvPr>
            <p:ph type="title"/>
          </p:nvPr>
        </p:nvSpPr>
        <p:spPr>
          <a:xfrm>
            <a:off x="609600" y="461593"/>
            <a:ext cx="10972800" cy="1252728"/>
          </a:xfrm>
        </p:spPr>
        <p:txBody>
          <a:bodyPr/>
          <a:lstStyle/>
          <a:p>
            <a:pPr algn="l"/>
            <a:r>
              <a:rPr lang="en-US" b="1">
                <a:solidFill>
                  <a:srgbClr val="012D72"/>
                </a:solidFill>
              </a:rPr>
              <a:t>Time-bound</a:t>
            </a:r>
            <a:endParaRPr lang="en-US"/>
          </a:p>
        </p:txBody>
      </p:sp>
      <p:pic>
        <p:nvPicPr>
          <p:cNvPr id="4" name="Picture 3">
            <a:extLst>
              <a:ext uri="{FF2B5EF4-FFF2-40B4-BE49-F238E27FC236}">
                <a16:creationId xmlns:a16="http://schemas.microsoft.com/office/drawing/2014/main" id="{86F0AED3-DE5E-45DD-9436-70174D14D144}"/>
              </a:ext>
            </a:extLst>
          </p:cNvPr>
          <p:cNvPicPr>
            <a:picLocks noChangeAspect="1"/>
          </p:cNvPicPr>
          <p:nvPr/>
        </p:nvPicPr>
        <p:blipFill>
          <a:blip r:embed="rId3"/>
          <a:stretch>
            <a:fillRect/>
          </a:stretch>
        </p:blipFill>
        <p:spPr>
          <a:xfrm>
            <a:off x="697466" y="1322850"/>
            <a:ext cx="7293362" cy="4862241"/>
          </a:xfrm>
          <a:prstGeom prst="rect">
            <a:avLst/>
          </a:prstGeom>
        </p:spPr>
      </p:pic>
      <p:graphicFrame>
        <p:nvGraphicFramePr>
          <p:cNvPr id="7" name="Diagram 6">
            <a:extLst>
              <a:ext uri="{FF2B5EF4-FFF2-40B4-BE49-F238E27FC236}">
                <a16:creationId xmlns:a16="http://schemas.microsoft.com/office/drawing/2014/main" id="{5972185D-6C6B-4630-88BA-DD69AD286134}"/>
              </a:ext>
            </a:extLst>
          </p:cNvPr>
          <p:cNvGraphicFramePr/>
          <p:nvPr>
            <p:extLst>
              <p:ext uri="{D42A27DB-BD31-4B8C-83A1-F6EECF244321}">
                <p14:modId xmlns:p14="http://schemas.microsoft.com/office/powerpoint/2010/main" val="3770477684"/>
              </p:ext>
            </p:extLst>
          </p:nvPr>
        </p:nvGraphicFramePr>
        <p:xfrm>
          <a:off x="7992630" y="1946539"/>
          <a:ext cx="3589770" cy="2964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149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B584A0-693E-43BC-A45F-6543399DE71A}"/>
              </a:ext>
            </a:extLst>
          </p:cNvPr>
          <p:cNvSpPr>
            <a:spLocks noGrp="1"/>
          </p:cNvSpPr>
          <p:nvPr>
            <p:ph type="title"/>
          </p:nvPr>
        </p:nvSpPr>
        <p:spPr>
          <a:xfrm>
            <a:off x="609600" y="495210"/>
            <a:ext cx="10972800" cy="1252728"/>
          </a:xfrm>
        </p:spPr>
        <p:txBody>
          <a:bodyPr/>
          <a:lstStyle/>
          <a:p>
            <a:pPr algn="l"/>
            <a:r>
              <a:rPr lang="en-US" b="1">
                <a:solidFill>
                  <a:srgbClr val="012D72"/>
                </a:solidFill>
              </a:rPr>
              <a:t>Inclusive</a:t>
            </a:r>
            <a:endParaRPr lang="en-US"/>
          </a:p>
        </p:txBody>
      </p:sp>
      <p:pic>
        <p:nvPicPr>
          <p:cNvPr id="4" name="Picture 3">
            <a:extLst>
              <a:ext uri="{FF2B5EF4-FFF2-40B4-BE49-F238E27FC236}">
                <a16:creationId xmlns:a16="http://schemas.microsoft.com/office/drawing/2014/main" id="{262169EB-910E-47FF-A34E-D4C2FAD73D59}"/>
              </a:ext>
            </a:extLst>
          </p:cNvPr>
          <p:cNvPicPr>
            <a:picLocks noChangeAspect="1"/>
          </p:cNvPicPr>
          <p:nvPr/>
        </p:nvPicPr>
        <p:blipFill>
          <a:blip r:embed="rId3"/>
          <a:stretch>
            <a:fillRect/>
          </a:stretch>
        </p:blipFill>
        <p:spPr>
          <a:xfrm>
            <a:off x="234407" y="1394963"/>
            <a:ext cx="7758223" cy="4394926"/>
          </a:xfrm>
          <a:prstGeom prst="rect">
            <a:avLst/>
          </a:prstGeom>
        </p:spPr>
      </p:pic>
      <p:graphicFrame>
        <p:nvGraphicFramePr>
          <p:cNvPr id="7" name="Diagram 6">
            <a:extLst>
              <a:ext uri="{FF2B5EF4-FFF2-40B4-BE49-F238E27FC236}">
                <a16:creationId xmlns:a16="http://schemas.microsoft.com/office/drawing/2014/main" id="{D197CE8A-C618-4ACE-B0B8-A95982A846A6}"/>
              </a:ext>
            </a:extLst>
          </p:cNvPr>
          <p:cNvGraphicFramePr/>
          <p:nvPr>
            <p:extLst>
              <p:ext uri="{D42A27DB-BD31-4B8C-83A1-F6EECF244321}">
                <p14:modId xmlns:p14="http://schemas.microsoft.com/office/powerpoint/2010/main" val="653819650"/>
              </p:ext>
            </p:extLst>
          </p:nvPr>
        </p:nvGraphicFramePr>
        <p:xfrm>
          <a:off x="7992630" y="1946539"/>
          <a:ext cx="3589770" cy="2964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775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89F38B-2B67-4E80-86CD-446ABEC06EB8}"/>
              </a:ext>
            </a:extLst>
          </p:cNvPr>
          <p:cNvSpPr>
            <a:spLocks noGrp="1"/>
          </p:cNvSpPr>
          <p:nvPr>
            <p:ph type="title"/>
          </p:nvPr>
        </p:nvSpPr>
        <p:spPr>
          <a:xfrm>
            <a:off x="609600" y="461593"/>
            <a:ext cx="10972800" cy="1252728"/>
          </a:xfrm>
        </p:spPr>
        <p:txBody>
          <a:bodyPr/>
          <a:lstStyle/>
          <a:p>
            <a:pPr algn="l"/>
            <a:r>
              <a:rPr lang="en-US" b="1">
                <a:solidFill>
                  <a:srgbClr val="012D72"/>
                </a:solidFill>
              </a:rPr>
              <a:t>Equitable</a:t>
            </a:r>
            <a:endParaRPr lang="en-US"/>
          </a:p>
        </p:txBody>
      </p:sp>
      <p:graphicFrame>
        <p:nvGraphicFramePr>
          <p:cNvPr id="8" name="Diagram 7">
            <a:extLst>
              <a:ext uri="{FF2B5EF4-FFF2-40B4-BE49-F238E27FC236}">
                <a16:creationId xmlns:a16="http://schemas.microsoft.com/office/drawing/2014/main" id="{B5C3290D-7E37-469D-B865-7834631D2BA2}"/>
              </a:ext>
            </a:extLst>
          </p:cNvPr>
          <p:cNvGraphicFramePr/>
          <p:nvPr/>
        </p:nvGraphicFramePr>
        <p:xfrm>
          <a:off x="7992630" y="1946539"/>
          <a:ext cx="3589770" cy="2964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a:extLst>
              <a:ext uri="{FF2B5EF4-FFF2-40B4-BE49-F238E27FC236}">
                <a16:creationId xmlns:a16="http://schemas.microsoft.com/office/drawing/2014/main" id="{88DEF219-F2D7-42C6-82A9-871E76A51657}"/>
              </a:ext>
            </a:extLst>
          </p:cNvPr>
          <p:cNvPicPr>
            <a:picLocks noGrp="1" noChangeAspect="1"/>
          </p:cNvPicPr>
          <p:nvPr>
            <p:ph idx="1"/>
          </p:nvPr>
        </p:nvPicPr>
        <p:blipFill>
          <a:blip r:embed="rId8"/>
          <a:stretch>
            <a:fillRect/>
          </a:stretch>
        </p:blipFill>
        <p:spPr>
          <a:xfrm>
            <a:off x="273523" y="1591056"/>
            <a:ext cx="7719107" cy="4289300"/>
          </a:xfrm>
          <a:prstGeom prst="rect">
            <a:avLst/>
          </a:prstGeom>
        </p:spPr>
      </p:pic>
    </p:spTree>
    <p:extLst>
      <p:ext uri="{BB962C8B-B14F-4D97-AF65-F5344CB8AC3E}">
        <p14:creationId xmlns:p14="http://schemas.microsoft.com/office/powerpoint/2010/main" val="3908214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593"/>
            <a:ext cx="10972800" cy="1252728"/>
          </a:xfrm>
        </p:spPr>
        <p:txBody>
          <a:bodyPr lIns="91440" tIns="45720" rIns="91440" bIns="45720" anchor="t"/>
          <a:lstStyle/>
          <a:p>
            <a:pPr algn="l"/>
            <a:r>
              <a:rPr lang="en-US" b="1" dirty="0">
                <a:solidFill>
                  <a:srgbClr val="012D72"/>
                </a:solidFill>
                <a:latin typeface="Arial"/>
                <a:cs typeface="Arial"/>
              </a:rPr>
              <a:t>Set a Goal/AIM Statement</a:t>
            </a:r>
            <a:endParaRPr lang="en-US" dirty="0"/>
          </a:p>
        </p:txBody>
      </p:sp>
      <p:sp>
        <p:nvSpPr>
          <p:cNvPr id="5" name="Content Placeholder 4"/>
          <p:cNvSpPr>
            <a:spLocks noGrp="1"/>
          </p:cNvSpPr>
          <p:nvPr>
            <p:ph idx="1"/>
          </p:nvPr>
        </p:nvSpPr>
        <p:spPr/>
        <p:txBody>
          <a:bodyPr/>
          <a:lstStyle/>
          <a:p>
            <a:endParaRPr lang="en-US"/>
          </a:p>
          <a:p>
            <a:endParaRPr lang="en-US"/>
          </a:p>
        </p:txBody>
      </p:sp>
      <p:sp>
        <p:nvSpPr>
          <p:cNvPr id="7" name="Content Placeholder 2"/>
          <p:cNvSpPr txBox="1">
            <a:spLocks/>
          </p:cNvSpPr>
          <p:nvPr/>
        </p:nvSpPr>
        <p:spPr>
          <a:xfrm>
            <a:off x="1981200" y="1295400"/>
            <a:ext cx="8229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1C34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1C34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1C34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endParaRPr lang="en-US" b="1">
              <a:solidFill>
                <a:schemeClr val="accent5">
                  <a:lumMod val="75000"/>
                </a:schemeClr>
              </a:solidFill>
              <a:latin typeface="Arial" pitchFamily="34" charset="0"/>
            </a:endParaRPr>
          </a:p>
          <a:p>
            <a:pPr marL="0" indent="0">
              <a:lnSpc>
                <a:spcPct val="90000"/>
              </a:lnSpc>
              <a:buNone/>
              <a:defRPr/>
            </a:pPr>
            <a:r>
              <a:rPr lang="en-US" b="1">
                <a:solidFill>
                  <a:schemeClr val="accent5">
                    <a:lumMod val="75000"/>
                  </a:schemeClr>
                </a:solidFill>
                <a:latin typeface="Arial" pitchFamily="34" charset="0"/>
              </a:rPr>
              <a:t>By_______, _________ of ________ </a:t>
            </a:r>
          </a:p>
          <a:p>
            <a:pPr marL="0" indent="0">
              <a:lnSpc>
                <a:spcPct val="200000"/>
              </a:lnSpc>
              <a:buNone/>
              <a:defRPr/>
            </a:pPr>
            <a:r>
              <a:rPr lang="en-US" sz="1800" b="1">
                <a:solidFill>
                  <a:schemeClr val="accent5">
                    <a:lumMod val="75000"/>
                  </a:schemeClr>
                </a:solidFill>
                <a:latin typeface="Arial" pitchFamily="34" charset="0"/>
              </a:rPr>
              <a:t> </a:t>
            </a:r>
          </a:p>
          <a:p>
            <a:pPr marL="0" indent="0">
              <a:lnSpc>
                <a:spcPct val="200000"/>
              </a:lnSpc>
              <a:buNone/>
              <a:defRPr/>
            </a:pPr>
            <a:r>
              <a:rPr lang="en-US" b="1">
                <a:solidFill>
                  <a:schemeClr val="accent5">
                    <a:lumMod val="75000"/>
                  </a:schemeClr>
                </a:solidFill>
                <a:latin typeface="Arial" pitchFamily="34" charset="0"/>
              </a:rPr>
              <a:t>will ________________. </a:t>
            </a:r>
          </a:p>
          <a:p>
            <a:pPr>
              <a:defRPr/>
            </a:pPr>
            <a:endParaRPr lang="en-US">
              <a:solidFill>
                <a:schemeClr val="accent5">
                  <a:lumMod val="75000"/>
                </a:schemeClr>
              </a:solidFill>
              <a:latin typeface="Calibri"/>
            </a:endParaRPr>
          </a:p>
        </p:txBody>
      </p:sp>
      <p:sp>
        <p:nvSpPr>
          <p:cNvPr id="8" name="TextBox 7"/>
          <p:cNvSpPr txBox="1"/>
          <p:nvPr/>
        </p:nvSpPr>
        <p:spPr>
          <a:xfrm>
            <a:off x="2895600" y="2362199"/>
            <a:ext cx="1447800" cy="369332"/>
          </a:xfrm>
          <a:prstGeom prst="rect">
            <a:avLst/>
          </a:prstGeom>
          <a:noFill/>
        </p:spPr>
        <p:txBody>
          <a:bodyPr wrap="square" rtlCol="0">
            <a:spAutoFit/>
          </a:bodyPr>
          <a:lstStyle/>
          <a:p>
            <a:r>
              <a:rPr lang="en-US">
                <a:solidFill>
                  <a:schemeClr val="accent4"/>
                </a:solidFill>
              </a:rPr>
              <a:t>(when)</a:t>
            </a:r>
            <a:endParaRPr lang="en-US"/>
          </a:p>
        </p:txBody>
      </p:sp>
      <p:sp>
        <p:nvSpPr>
          <p:cNvPr id="9" name="TextBox 8"/>
          <p:cNvSpPr txBox="1"/>
          <p:nvPr/>
        </p:nvSpPr>
        <p:spPr>
          <a:xfrm>
            <a:off x="4343400" y="2362199"/>
            <a:ext cx="2222672" cy="369332"/>
          </a:xfrm>
          <a:prstGeom prst="rect">
            <a:avLst/>
          </a:prstGeom>
          <a:noFill/>
        </p:spPr>
        <p:txBody>
          <a:bodyPr wrap="square" rtlCol="0">
            <a:spAutoFit/>
          </a:bodyPr>
          <a:lstStyle/>
          <a:p>
            <a:r>
              <a:rPr lang="en-US">
                <a:solidFill>
                  <a:schemeClr val="accent4"/>
                </a:solidFill>
              </a:rPr>
              <a:t>(#, % or % change)</a:t>
            </a:r>
            <a:endParaRPr lang="en-US"/>
          </a:p>
        </p:txBody>
      </p:sp>
      <p:sp>
        <p:nvSpPr>
          <p:cNvPr id="10" name="TextBox 9"/>
          <p:cNvSpPr txBox="1"/>
          <p:nvPr/>
        </p:nvSpPr>
        <p:spPr>
          <a:xfrm>
            <a:off x="7543800" y="2362199"/>
            <a:ext cx="2057400" cy="369332"/>
          </a:xfrm>
          <a:prstGeom prst="rect">
            <a:avLst/>
          </a:prstGeom>
          <a:noFill/>
        </p:spPr>
        <p:txBody>
          <a:bodyPr wrap="square" rtlCol="0">
            <a:spAutoFit/>
          </a:bodyPr>
          <a:lstStyle/>
          <a:p>
            <a:r>
              <a:rPr lang="en-US">
                <a:solidFill>
                  <a:schemeClr val="accent4"/>
                </a:solidFill>
              </a:rPr>
              <a:t>(whom)</a:t>
            </a:r>
            <a:endParaRPr lang="en-US"/>
          </a:p>
        </p:txBody>
      </p:sp>
      <p:sp>
        <p:nvSpPr>
          <p:cNvPr id="11" name="TextBox 10"/>
          <p:cNvSpPr txBox="1"/>
          <p:nvPr/>
        </p:nvSpPr>
        <p:spPr>
          <a:xfrm>
            <a:off x="3124200" y="4020855"/>
            <a:ext cx="3276600" cy="369332"/>
          </a:xfrm>
          <a:prstGeom prst="rect">
            <a:avLst/>
          </a:prstGeom>
          <a:noFill/>
        </p:spPr>
        <p:txBody>
          <a:bodyPr wrap="square" rtlCol="0">
            <a:spAutoFit/>
          </a:bodyPr>
          <a:lstStyle/>
          <a:p>
            <a:r>
              <a:rPr lang="en-US">
                <a:solidFill>
                  <a:schemeClr val="accent4"/>
                </a:solidFill>
              </a:rPr>
              <a:t>(what result, change, benefit)</a:t>
            </a:r>
            <a:endParaRPr lang="en-US"/>
          </a:p>
        </p:txBody>
      </p:sp>
    </p:spTree>
    <p:extLst>
      <p:ext uri="{BB962C8B-B14F-4D97-AF65-F5344CB8AC3E}">
        <p14:creationId xmlns:p14="http://schemas.microsoft.com/office/powerpoint/2010/main" val="1093160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BA8B4-1612-4AAC-A14E-69E2DEBB8A55}"/>
              </a:ext>
            </a:extLst>
          </p:cNvPr>
          <p:cNvSpPr>
            <a:spLocks noGrp="1"/>
          </p:cNvSpPr>
          <p:nvPr>
            <p:ph type="title"/>
          </p:nvPr>
        </p:nvSpPr>
        <p:spPr>
          <a:xfrm>
            <a:off x="609600" y="461593"/>
            <a:ext cx="10972800" cy="1252728"/>
          </a:xfrm>
        </p:spPr>
        <p:txBody>
          <a:bodyPr lIns="91440" tIns="45720" rIns="91440" bIns="45720" anchor="t"/>
          <a:lstStyle/>
          <a:p>
            <a:pPr algn="l"/>
            <a:r>
              <a:rPr lang="en-US" b="1" dirty="0">
                <a:solidFill>
                  <a:srgbClr val="012D72"/>
                </a:solidFill>
                <a:latin typeface="Arial"/>
                <a:cs typeface="Arial"/>
              </a:rPr>
              <a:t>Set a Goal/AIM Statement</a:t>
            </a:r>
            <a:endParaRPr lang="en-US" dirty="0">
              <a:latin typeface="Arial"/>
              <a:cs typeface="Arial"/>
            </a:endParaRPr>
          </a:p>
        </p:txBody>
      </p:sp>
      <p:sp>
        <p:nvSpPr>
          <p:cNvPr id="4" name="Content Placeholder 2">
            <a:extLst>
              <a:ext uri="{FF2B5EF4-FFF2-40B4-BE49-F238E27FC236}">
                <a16:creationId xmlns:a16="http://schemas.microsoft.com/office/drawing/2014/main" id="{08592B8B-748D-488A-B9A9-44D43B8BE70E}"/>
              </a:ext>
            </a:extLst>
          </p:cNvPr>
          <p:cNvSpPr txBox="1">
            <a:spLocks noGrp="1"/>
          </p:cNvSpPr>
          <p:nvPr>
            <p:ph idx="1"/>
          </p:nvPr>
        </p:nvSpPr>
        <p:spPr>
          <a:xfrm>
            <a:off x="1090246" y="1916724"/>
            <a:ext cx="9950817" cy="4209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1C34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1C34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1C34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spcBef>
                <a:spcPct val="20000"/>
              </a:spcBef>
              <a:spcAft>
                <a:spcPts val="0"/>
              </a:spcAft>
              <a:buClr>
                <a:srgbClr val="81C341"/>
              </a:buClr>
              <a:buSzTx/>
              <a:buFont typeface="Arial" pitchFamily="34" charset="0"/>
              <a:buNone/>
              <a:tabLst/>
              <a:defRPr/>
            </a:pPr>
            <a:r>
              <a:rPr lang="en-US" dirty="0">
                <a:solidFill>
                  <a:schemeClr val="accent5">
                    <a:lumMod val="75000"/>
                  </a:schemeClr>
                </a:solidFill>
                <a:latin typeface="Arial" pitchFamily="34" charset="0"/>
              </a:rPr>
              <a:t>By</a:t>
            </a:r>
            <a:r>
              <a:rPr lang="en-US" b="1" dirty="0">
                <a:solidFill>
                  <a:schemeClr val="accent5">
                    <a:lumMod val="75000"/>
                  </a:schemeClr>
                </a:solidFill>
                <a:latin typeface="Arial" pitchFamily="34" charset="0"/>
              </a:rPr>
              <a:t> </a:t>
            </a:r>
            <a:r>
              <a:rPr lang="en-US" b="1" u="sng" dirty="0">
                <a:solidFill>
                  <a:schemeClr val="accent5">
                    <a:lumMod val="75000"/>
                  </a:schemeClr>
                </a:solidFill>
                <a:latin typeface="Arial" pitchFamily="34" charset="0"/>
              </a:rPr>
              <a:t>October 31</a:t>
            </a:r>
            <a:r>
              <a:rPr lang="en-US" b="1" u="sng" baseline="30000" dirty="0">
                <a:solidFill>
                  <a:schemeClr val="accent5">
                    <a:lumMod val="75000"/>
                  </a:schemeClr>
                </a:solidFill>
                <a:latin typeface="Arial" pitchFamily="34" charset="0"/>
              </a:rPr>
              <a:t>st</a:t>
            </a:r>
            <a:r>
              <a:rPr lang="en-US" b="1" u="sng" dirty="0">
                <a:solidFill>
                  <a:schemeClr val="accent5">
                    <a:lumMod val="75000"/>
                  </a:schemeClr>
                </a:solidFill>
                <a:latin typeface="Arial" pitchFamily="34" charset="0"/>
              </a:rPr>
              <a:t>, 2023</a:t>
            </a:r>
            <a:r>
              <a:rPr lang="en-US" b="1" dirty="0">
                <a:solidFill>
                  <a:schemeClr val="accent5">
                    <a:lumMod val="75000"/>
                  </a:schemeClr>
                </a:solidFill>
                <a:latin typeface="Arial" pitchFamily="34" charset="0"/>
              </a:rPr>
              <a:t>, </a:t>
            </a:r>
            <a:r>
              <a:rPr lang="en-US" b="1" u="sng" dirty="0">
                <a:solidFill>
                  <a:schemeClr val="accent5">
                    <a:lumMod val="75000"/>
                  </a:schemeClr>
                </a:solidFill>
                <a:latin typeface="Arial" pitchFamily="34" charset="0"/>
              </a:rPr>
              <a:t>100%</a:t>
            </a:r>
            <a:r>
              <a:rPr lang="en-US" b="1" dirty="0">
                <a:solidFill>
                  <a:schemeClr val="accent5">
                    <a:lumMod val="75000"/>
                  </a:schemeClr>
                </a:solidFill>
                <a:latin typeface="Arial" pitchFamily="34" charset="0"/>
              </a:rPr>
              <a:t> </a:t>
            </a:r>
            <a:r>
              <a:rPr lang="en-US">
                <a:solidFill>
                  <a:schemeClr val="accent5">
                    <a:lumMod val="75000"/>
                  </a:schemeClr>
                </a:solidFill>
                <a:latin typeface="Arial" pitchFamily="34" charset="0"/>
              </a:rPr>
              <a:t>of</a:t>
            </a:r>
            <a:r>
              <a:rPr lang="en-US" b="1">
                <a:solidFill>
                  <a:schemeClr val="accent5">
                    <a:lumMod val="75000"/>
                  </a:schemeClr>
                </a:solidFill>
                <a:latin typeface="Arial" pitchFamily="34" charset="0"/>
              </a:rPr>
              <a:t> </a:t>
            </a:r>
          </a:p>
          <a:p>
            <a:pPr marL="0" marR="0" lvl="0" indent="0" algn="l" defTabSz="914400" rtl="0" eaLnBrk="1" fontAlgn="auto" latinLnBrk="0" hangingPunct="1">
              <a:spcBef>
                <a:spcPct val="20000"/>
              </a:spcBef>
              <a:spcAft>
                <a:spcPts val="0"/>
              </a:spcAft>
              <a:buClr>
                <a:srgbClr val="81C341"/>
              </a:buClr>
              <a:buSzTx/>
              <a:buFont typeface="Arial" pitchFamily="34" charset="0"/>
              <a:buNone/>
              <a:tabLst/>
              <a:defRPr/>
            </a:pPr>
            <a:endParaRPr lang="en-US" b="1" dirty="0">
              <a:solidFill>
                <a:schemeClr val="accent5">
                  <a:lumMod val="75000"/>
                </a:schemeClr>
              </a:solidFill>
              <a:latin typeface="Arial" pitchFamily="34" charset="0"/>
            </a:endParaRPr>
          </a:p>
          <a:p>
            <a:pPr marL="0" marR="0" lvl="0" indent="0" algn="l" defTabSz="914400" rtl="0" eaLnBrk="1" fontAlgn="auto" latinLnBrk="0" hangingPunct="1">
              <a:spcBef>
                <a:spcPct val="20000"/>
              </a:spcBef>
              <a:spcAft>
                <a:spcPts val="0"/>
              </a:spcAft>
              <a:buClr>
                <a:srgbClr val="81C341"/>
              </a:buClr>
              <a:buSzTx/>
              <a:buFont typeface="Arial" pitchFamily="34" charset="0"/>
              <a:buNone/>
              <a:tabLst/>
              <a:defRPr/>
            </a:pPr>
            <a:r>
              <a:rPr lang="en-US" b="1" u="sng" dirty="0">
                <a:solidFill>
                  <a:schemeClr val="accent5">
                    <a:lumMod val="75000"/>
                  </a:schemeClr>
                </a:solidFill>
                <a:latin typeface="Arial" pitchFamily="34" charset="0"/>
              </a:rPr>
              <a:t>PC1s </a:t>
            </a:r>
            <a:r>
              <a:rPr lang="en-US" dirty="0">
                <a:solidFill>
                  <a:schemeClr val="accent5">
                    <a:lumMod val="75000"/>
                  </a:schemeClr>
                </a:solidFill>
                <a:latin typeface="Arial" pitchFamily="34" charset="0"/>
              </a:rPr>
              <a:t>will</a:t>
            </a:r>
            <a:r>
              <a:rPr lang="en-US" b="1" dirty="0">
                <a:solidFill>
                  <a:schemeClr val="accent5">
                    <a:lumMod val="75000"/>
                  </a:schemeClr>
                </a:solidFill>
                <a:latin typeface="Arial" pitchFamily="34" charset="0"/>
              </a:rPr>
              <a:t> </a:t>
            </a:r>
            <a:r>
              <a:rPr lang="en-US" b="1" u="sng" dirty="0">
                <a:solidFill>
                  <a:schemeClr val="accent5">
                    <a:lumMod val="75000"/>
                  </a:schemeClr>
                </a:solidFill>
                <a:latin typeface="Arial" pitchFamily="34" charset="0"/>
              </a:rPr>
              <a:t>have a service plan in the MIS.</a:t>
            </a:r>
            <a:endParaRPr kumimoji="0" lang="en-US" sz="3200" b="1" i="0" u="sng" strike="noStrike" kern="1200" cap="none" spc="0" normalizeH="0" baseline="0" noProof="0" dirty="0">
              <a:ln>
                <a:noFill/>
              </a:ln>
              <a:solidFill>
                <a:schemeClr val="accent5">
                  <a:lumMod val="75000"/>
                </a:schemeClr>
              </a:solidFill>
              <a:effectLst/>
              <a:uLnTx/>
              <a:uFillTx/>
              <a:latin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81C341"/>
              </a:buClr>
              <a:buSzTx/>
              <a:buFont typeface="Arial" pitchFamily="34" charset="0"/>
              <a:buChar char="•"/>
              <a:tabLst/>
              <a:defRPr/>
            </a:pPr>
            <a:endParaRPr kumimoji="0" lang="en-US" sz="3200" b="0" i="0" u="none" strike="noStrike" kern="1200" cap="none" spc="0" normalizeH="0" baseline="0" noProof="0" dirty="0">
              <a:ln>
                <a:noFill/>
              </a:ln>
              <a:solidFill>
                <a:schemeClr val="accent5">
                  <a:lumMod val="75000"/>
                </a:schemeClr>
              </a:solidFill>
              <a:effectLst/>
              <a:uLnTx/>
              <a:uFillTx/>
              <a:latin typeface="Calibri"/>
            </a:endParaRPr>
          </a:p>
        </p:txBody>
      </p:sp>
    </p:spTree>
    <p:extLst>
      <p:ext uri="{BB962C8B-B14F-4D97-AF65-F5344CB8AC3E}">
        <p14:creationId xmlns:p14="http://schemas.microsoft.com/office/powerpoint/2010/main" val="20728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A8637D-4361-4A02-9FD7-C0753B575454}"/>
              </a:ext>
            </a:extLst>
          </p:cNvPr>
          <p:cNvSpPr>
            <a:spLocks noGrp="1"/>
          </p:cNvSpPr>
          <p:nvPr>
            <p:ph idx="1"/>
          </p:nvPr>
        </p:nvSpPr>
        <p:spPr>
          <a:xfrm>
            <a:off x="1152597" y="1700107"/>
            <a:ext cx="9877777" cy="3450696"/>
          </a:xfrm>
        </p:spPr>
        <p:txBody>
          <a:bodyPr lIns="91440" tIns="45720" rIns="91440" bIns="45720" anchor="t"/>
          <a:lstStyle/>
          <a:p>
            <a:r>
              <a:rPr lang="en-US" dirty="0">
                <a:latin typeface="Arial"/>
                <a:cs typeface="Arial"/>
              </a:rPr>
              <a:t>In your breakout rooms with your group, work through </a:t>
            </a:r>
            <a:r>
              <a:rPr lang="en-US">
                <a:latin typeface="Arial"/>
                <a:cs typeface="Arial"/>
              </a:rPr>
              <a:t>the sent </a:t>
            </a:r>
            <a:r>
              <a:rPr lang="en-US" dirty="0">
                <a:latin typeface="Arial"/>
                <a:cs typeface="Arial"/>
              </a:rPr>
              <a:t>sheet to develop your own SMARTIE Goals and AIM statement for a topic that you select as a group.  </a:t>
            </a:r>
          </a:p>
          <a:p>
            <a:r>
              <a:rPr lang="en-US" dirty="0">
                <a:latin typeface="Arial"/>
                <a:cs typeface="Arial"/>
              </a:rPr>
              <a:t>Topics:</a:t>
            </a:r>
          </a:p>
          <a:p>
            <a:pPr lvl="1"/>
            <a:r>
              <a:rPr lang="en-US" sz="2000" dirty="0">
                <a:latin typeface="Arial"/>
                <a:cs typeface="Arial"/>
              </a:rPr>
              <a:t>Pre-Natal Enrollment </a:t>
            </a:r>
          </a:p>
          <a:p>
            <a:pPr lvl="1"/>
            <a:r>
              <a:rPr lang="en-US" sz="2000" dirty="0">
                <a:latin typeface="Arial"/>
                <a:cs typeface="Arial"/>
              </a:rPr>
              <a:t>Breastfeeding</a:t>
            </a:r>
          </a:p>
          <a:p>
            <a:pPr lvl="1"/>
            <a:r>
              <a:rPr lang="en-US" sz="2000" dirty="0">
                <a:latin typeface="Arial"/>
                <a:cs typeface="Arial"/>
              </a:rPr>
              <a:t>Home Visiting Time</a:t>
            </a:r>
          </a:p>
          <a:p>
            <a:pPr lvl="1"/>
            <a:r>
              <a:rPr lang="en-US" sz="2000" dirty="0">
                <a:latin typeface="Arial"/>
                <a:cs typeface="Arial"/>
              </a:rPr>
              <a:t>Retention Rates at One Year</a:t>
            </a:r>
          </a:p>
          <a:p>
            <a:pPr lvl="1"/>
            <a:r>
              <a:rPr lang="en-US" sz="2000" dirty="0">
                <a:latin typeface="Arial"/>
                <a:cs typeface="Arial"/>
              </a:rPr>
              <a:t>Assessment timing </a:t>
            </a:r>
          </a:p>
          <a:p>
            <a:pPr lvl="1"/>
            <a:endParaRPr lang="en-US" dirty="0">
              <a:latin typeface="Arial"/>
              <a:cs typeface="Arial"/>
            </a:endParaRPr>
          </a:p>
        </p:txBody>
      </p:sp>
      <p:sp>
        <p:nvSpPr>
          <p:cNvPr id="3" name="Title 2">
            <a:extLst>
              <a:ext uri="{FF2B5EF4-FFF2-40B4-BE49-F238E27FC236}">
                <a16:creationId xmlns:a16="http://schemas.microsoft.com/office/drawing/2014/main" id="{31530967-DD54-4778-99F5-FF0D368577EB}"/>
              </a:ext>
            </a:extLst>
          </p:cNvPr>
          <p:cNvSpPr>
            <a:spLocks noGrp="1"/>
          </p:cNvSpPr>
          <p:nvPr>
            <p:ph type="title"/>
          </p:nvPr>
        </p:nvSpPr>
        <p:spPr>
          <a:xfrm>
            <a:off x="609600" y="450387"/>
            <a:ext cx="10972800" cy="1252728"/>
          </a:xfrm>
        </p:spPr>
        <p:txBody>
          <a:bodyPr lIns="91440" tIns="45720" rIns="91440" bIns="45720" anchor="t"/>
          <a:lstStyle/>
          <a:p>
            <a:pPr algn="l"/>
            <a:r>
              <a:rPr lang="en-US" b="1">
                <a:solidFill>
                  <a:srgbClr val="002060"/>
                </a:solidFill>
                <a:latin typeface="Arial"/>
                <a:cs typeface="Arial"/>
              </a:rPr>
              <a:t>Breakout Room Activity</a:t>
            </a:r>
            <a:endParaRPr lang="en-US">
              <a:solidFill>
                <a:srgbClr val="002060"/>
              </a:solidFill>
            </a:endParaRPr>
          </a:p>
        </p:txBody>
      </p:sp>
    </p:spTree>
    <p:extLst>
      <p:ext uri="{BB962C8B-B14F-4D97-AF65-F5344CB8AC3E}">
        <p14:creationId xmlns:p14="http://schemas.microsoft.com/office/powerpoint/2010/main" val="3137727027"/>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71EB9-342D-4C52-B138-9A147CC5F0A1}"/>
              </a:ext>
            </a:extLst>
          </p:cNvPr>
          <p:cNvSpPr>
            <a:spLocks noGrp="1"/>
          </p:cNvSpPr>
          <p:nvPr>
            <p:ph idx="1"/>
          </p:nvPr>
        </p:nvSpPr>
        <p:spPr>
          <a:xfrm>
            <a:off x="1152597" y="1700107"/>
            <a:ext cx="9877777" cy="3450696"/>
          </a:xfrm>
        </p:spPr>
        <p:txBody>
          <a:bodyPr lIns="91440" tIns="45720" rIns="91440" bIns="45720" anchor="t"/>
          <a:lstStyle/>
          <a:p>
            <a:r>
              <a:rPr lang="en-US" dirty="0">
                <a:latin typeface="Arial"/>
                <a:cs typeface="Arial"/>
              </a:rPr>
              <a:t>Complete and fill out the Team Roster </a:t>
            </a:r>
          </a:p>
          <a:p>
            <a:r>
              <a:rPr lang="en-US" dirty="0">
                <a:latin typeface="Arial"/>
                <a:cs typeface="Arial"/>
              </a:rPr>
              <a:t>Work through your own data to identify an area of Service plans that you believe needs improvement. </a:t>
            </a:r>
            <a:endParaRPr lang="en-US" dirty="0"/>
          </a:p>
          <a:p>
            <a:r>
              <a:rPr lang="en-US" dirty="0">
                <a:latin typeface="Arial"/>
                <a:cs typeface="Arial"/>
              </a:rPr>
              <a:t>Fill out the SMARTIE Goal and AIM statement worksheet.  </a:t>
            </a:r>
            <a:endParaRPr lang="en-US" dirty="0"/>
          </a:p>
        </p:txBody>
      </p:sp>
      <p:sp>
        <p:nvSpPr>
          <p:cNvPr id="3" name="Title 2">
            <a:extLst>
              <a:ext uri="{FF2B5EF4-FFF2-40B4-BE49-F238E27FC236}">
                <a16:creationId xmlns:a16="http://schemas.microsoft.com/office/drawing/2014/main" id="{59A199B3-130B-4324-BAC4-F2FC6EF23759}"/>
              </a:ext>
            </a:extLst>
          </p:cNvPr>
          <p:cNvSpPr>
            <a:spLocks noGrp="1"/>
          </p:cNvSpPr>
          <p:nvPr>
            <p:ph type="title"/>
          </p:nvPr>
        </p:nvSpPr>
        <p:spPr>
          <a:xfrm>
            <a:off x="609600" y="450088"/>
            <a:ext cx="10972800" cy="1252728"/>
          </a:xfrm>
        </p:spPr>
        <p:txBody>
          <a:bodyPr lIns="91440" tIns="45720" rIns="91440" bIns="45720" anchor="t"/>
          <a:lstStyle/>
          <a:p>
            <a:pPr algn="l"/>
            <a:r>
              <a:rPr lang="en-US" b="1">
                <a:solidFill>
                  <a:srgbClr val="002060"/>
                </a:solidFill>
                <a:latin typeface="Arial"/>
                <a:cs typeface="Arial"/>
              </a:rPr>
              <a:t>Work for In-between Month (March)</a:t>
            </a:r>
            <a:endParaRPr lang="en-US" b="1">
              <a:solidFill>
                <a:srgbClr val="002060"/>
              </a:solidFill>
            </a:endParaRPr>
          </a:p>
        </p:txBody>
      </p:sp>
    </p:spTree>
    <p:extLst>
      <p:ext uri="{BB962C8B-B14F-4D97-AF65-F5344CB8AC3E}">
        <p14:creationId xmlns:p14="http://schemas.microsoft.com/office/powerpoint/2010/main" val="3382155836"/>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ACFB87-FF98-4580-82AD-A206A8728989}"/>
              </a:ext>
            </a:extLst>
          </p:cNvPr>
          <p:cNvSpPr>
            <a:spLocks noGrp="1"/>
          </p:cNvSpPr>
          <p:nvPr>
            <p:ph idx="1"/>
          </p:nvPr>
        </p:nvSpPr>
        <p:spPr>
          <a:xfrm>
            <a:off x="1157111" y="1703652"/>
            <a:ext cx="9877777" cy="3450696"/>
          </a:xfrm>
        </p:spPr>
        <p:txBody>
          <a:bodyPr lIns="91440" tIns="45720" rIns="91440" bIns="45720" anchor="t"/>
          <a:lstStyle/>
          <a:p>
            <a:endParaRPr lang="en-US" dirty="0"/>
          </a:p>
          <a:p>
            <a:r>
              <a:rPr lang="en-US" dirty="0">
                <a:latin typeface="Arial"/>
                <a:cs typeface="Arial"/>
              </a:rPr>
              <a:t>Service Plan Handbook</a:t>
            </a:r>
          </a:p>
          <a:p>
            <a:pPr lvl="1"/>
            <a:r>
              <a:rPr lang="en-US" dirty="0">
                <a:latin typeface="Arial"/>
                <a:cs typeface="Arial"/>
              </a:rPr>
              <a:t>Coming soon to the HFNY Website </a:t>
            </a:r>
          </a:p>
          <a:p>
            <a:pPr lvl="1"/>
            <a:r>
              <a:rPr lang="en-US" dirty="0">
                <a:latin typeface="Arial"/>
                <a:cs typeface="Arial"/>
              </a:rPr>
              <a:t>Available now on the </a:t>
            </a:r>
            <a:r>
              <a:rPr lang="en-US" dirty="0">
                <a:latin typeface="Arial"/>
                <a:cs typeface="Arial"/>
                <a:hlinkClick r:id="rId4"/>
              </a:rPr>
              <a:t>Transfer of Learning Website</a:t>
            </a:r>
            <a:r>
              <a:rPr lang="en-US" dirty="0">
                <a:latin typeface="Arial"/>
                <a:cs typeface="Arial"/>
              </a:rPr>
              <a:t> </a:t>
            </a:r>
          </a:p>
          <a:p>
            <a:r>
              <a:rPr lang="en-US" dirty="0">
                <a:latin typeface="Arial"/>
                <a:cs typeface="Arial"/>
              </a:rPr>
              <a:t>PCANY CQI Guide</a:t>
            </a:r>
            <a:endParaRPr lang="en-US" dirty="0"/>
          </a:p>
          <a:p>
            <a:pPr lvl="1"/>
            <a:r>
              <a:rPr lang="en-US" dirty="0">
                <a:latin typeface="Arial"/>
                <a:cs typeface="Arial"/>
                <a:hlinkClick r:id="rId5"/>
              </a:rPr>
              <a:t>HFNY Website Program Manager Tab</a:t>
            </a:r>
            <a:endParaRPr lang="en-US" dirty="0"/>
          </a:p>
          <a:p>
            <a:endParaRPr lang="en-US" dirty="0"/>
          </a:p>
          <a:p>
            <a:endParaRPr lang="en-US" dirty="0"/>
          </a:p>
        </p:txBody>
      </p:sp>
      <p:sp>
        <p:nvSpPr>
          <p:cNvPr id="3" name="Title 2">
            <a:extLst>
              <a:ext uri="{FF2B5EF4-FFF2-40B4-BE49-F238E27FC236}">
                <a16:creationId xmlns:a16="http://schemas.microsoft.com/office/drawing/2014/main" id="{237C112C-11E5-4AD7-AD48-A13B39D5933E}"/>
              </a:ext>
            </a:extLst>
          </p:cNvPr>
          <p:cNvSpPr>
            <a:spLocks noGrp="1"/>
          </p:cNvSpPr>
          <p:nvPr>
            <p:ph type="title"/>
          </p:nvPr>
        </p:nvSpPr>
        <p:spPr>
          <a:xfrm>
            <a:off x="609600" y="461593"/>
            <a:ext cx="10972800" cy="1252728"/>
          </a:xfrm>
        </p:spPr>
        <p:txBody>
          <a:bodyPr lIns="91440" tIns="45720" rIns="91440" bIns="45720" anchor="t"/>
          <a:lstStyle/>
          <a:p>
            <a:pPr algn="l"/>
            <a:r>
              <a:rPr lang="en-US" b="1" dirty="0">
                <a:solidFill>
                  <a:srgbClr val="002060"/>
                </a:solidFill>
                <a:latin typeface="Arial"/>
                <a:cs typeface="Arial"/>
              </a:rPr>
              <a:t>Additional Materials</a:t>
            </a:r>
          </a:p>
        </p:txBody>
      </p:sp>
    </p:spTree>
    <p:extLst>
      <p:ext uri="{BB962C8B-B14F-4D97-AF65-F5344CB8AC3E}">
        <p14:creationId xmlns:p14="http://schemas.microsoft.com/office/powerpoint/2010/main" val="3591917307"/>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ECC1-F4AE-4309-8D59-238CE65EF61D}"/>
              </a:ext>
            </a:extLst>
          </p:cNvPr>
          <p:cNvSpPr>
            <a:spLocks noGrp="1"/>
          </p:cNvSpPr>
          <p:nvPr>
            <p:ph type="title"/>
          </p:nvPr>
        </p:nvSpPr>
        <p:spPr>
          <a:xfrm>
            <a:off x="723900" y="1143000"/>
            <a:ext cx="10629900" cy="2971800"/>
          </a:xfrm>
        </p:spPr>
        <p:txBody>
          <a:bodyPr>
            <a:normAutofit fontScale="90000"/>
          </a:bodyPr>
          <a:lstStyle/>
          <a:p>
            <a:r>
              <a:rPr lang="en-US" sz="6600" dirty="0"/>
              <a:t>Thank you!</a:t>
            </a:r>
            <a:br>
              <a:rPr lang="en-US" sz="6600" dirty="0">
                <a:solidFill>
                  <a:schemeClr val="tx1"/>
                </a:solidFill>
              </a:rPr>
            </a:br>
            <a:br>
              <a:rPr lang="en-US" sz="6600" dirty="0">
                <a:solidFill>
                  <a:schemeClr val="tx1"/>
                </a:solidFill>
              </a:rPr>
            </a:br>
            <a:r>
              <a:rPr lang="en-US" sz="6600" dirty="0">
                <a:solidFill>
                  <a:schemeClr val="tx1"/>
                </a:solidFill>
              </a:rPr>
              <a:t>What questions do you have? </a:t>
            </a:r>
            <a:br>
              <a:rPr lang="en-US" sz="6600" dirty="0">
                <a:solidFill>
                  <a:schemeClr val="tx1"/>
                </a:solidFill>
              </a:rPr>
            </a:br>
            <a:br>
              <a:rPr lang="en-US" sz="6600" dirty="0">
                <a:solidFill>
                  <a:schemeClr val="tx1"/>
                </a:solidFill>
              </a:rPr>
            </a:br>
            <a:r>
              <a:rPr lang="en-US" sz="6600"/>
              <a:t>W</a:t>
            </a:r>
            <a:r>
              <a:rPr lang="en-US" sz="6600">
                <a:solidFill>
                  <a:schemeClr val="tx1"/>
                </a:solidFill>
              </a:rPr>
              <a:t>e’ll see you </a:t>
            </a:r>
            <a:r>
              <a:rPr lang="en-US" sz="6600"/>
              <a:t>o</a:t>
            </a:r>
            <a:r>
              <a:rPr lang="en-US" sz="6600">
                <a:solidFill>
                  <a:schemeClr val="tx1"/>
                </a:solidFill>
              </a:rPr>
              <a:t>n April 20</a:t>
            </a:r>
            <a:r>
              <a:rPr lang="en-US" sz="6600" baseline="30000">
                <a:solidFill>
                  <a:schemeClr val="tx1"/>
                </a:solidFill>
              </a:rPr>
              <a:t>th</a:t>
            </a:r>
            <a:r>
              <a:rPr lang="en-US" sz="6600">
                <a:solidFill>
                  <a:schemeClr val="tx1"/>
                </a:solidFill>
              </a:rPr>
              <a:t>!</a:t>
            </a:r>
          </a:p>
        </p:txBody>
      </p:sp>
    </p:spTree>
    <p:extLst>
      <p:ext uri="{BB962C8B-B14F-4D97-AF65-F5344CB8AC3E}">
        <p14:creationId xmlns:p14="http://schemas.microsoft.com/office/powerpoint/2010/main" val="180779008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861E77-8E29-488C-BE64-8A53FD0CFE7A}"/>
              </a:ext>
            </a:extLst>
          </p:cNvPr>
          <p:cNvSpPr>
            <a:spLocks noGrp="1"/>
          </p:cNvSpPr>
          <p:nvPr>
            <p:ph idx="1"/>
          </p:nvPr>
        </p:nvSpPr>
        <p:spPr>
          <a:xfrm>
            <a:off x="609601" y="1212432"/>
            <a:ext cx="10430934" cy="4794668"/>
          </a:xfrm>
        </p:spPr>
        <p:txBody>
          <a:bodyPr lIns="91440" tIns="45720" rIns="91440" bIns="45720" anchor="t"/>
          <a:lstStyle/>
          <a:p>
            <a:r>
              <a:rPr lang="en-US" sz="2400" dirty="0">
                <a:latin typeface="Arial"/>
                <a:cs typeface="Arial"/>
              </a:rPr>
              <a:t>Background </a:t>
            </a:r>
          </a:p>
          <a:p>
            <a:pPr lvl="1"/>
            <a:r>
              <a:rPr lang="en-US" sz="2400" dirty="0">
                <a:latin typeface="Arial"/>
                <a:cs typeface="Arial"/>
              </a:rPr>
              <a:t>GA-2.B: Quality Improvement Plan</a:t>
            </a:r>
          </a:p>
          <a:p>
            <a:pPr lvl="1"/>
            <a:r>
              <a:rPr lang="en-US" sz="2400" dirty="0">
                <a:latin typeface="Arial"/>
                <a:cs typeface="Arial"/>
              </a:rPr>
              <a:t>6-1.A, 6-1.B, 6-1.C</a:t>
            </a:r>
          </a:p>
          <a:p>
            <a:pPr lvl="1"/>
            <a:r>
              <a:rPr lang="en-US" sz="2400" dirty="0">
                <a:latin typeface="Arial"/>
                <a:cs typeface="Arial"/>
              </a:rPr>
              <a:t>PIs 14 and 15</a:t>
            </a:r>
          </a:p>
          <a:p>
            <a:pPr lvl="1"/>
            <a:r>
              <a:rPr lang="en-US" sz="2400" dirty="0">
                <a:latin typeface="Arial"/>
                <a:cs typeface="Arial"/>
              </a:rPr>
              <a:t>State of Services Plans/Analyses</a:t>
            </a:r>
          </a:p>
          <a:p>
            <a:r>
              <a:rPr lang="en-US" sz="2400" dirty="0">
                <a:latin typeface="Arial"/>
                <a:cs typeface="Arial"/>
              </a:rPr>
              <a:t>What is CQI and its process</a:t>
            </a:r>
            <a:endParaRPr lang="en-US" sz="2400" dirty="0"/>
          </a:p>
          <a:p>
            <a:r>
              <a:rPr lang="en-US" sz="2400" dirty="0">
                <a:latin typeface="Arial"/>
                <a:cs typeface="Arial"/>
              </a:rPr>
              <a:t>Forming a CQI Team</a:t>
            </a:r>
            <a:endParaRPr lang="en-US" sz="2400" dirty="0"/>
          </a:p>
          <a:p>
            <a:r>
              <a:rPr lang="en-US" sz="2400" dirty="0">
                <a:latin typeface="Arial"/>
                <a:cs typeface="Arial"/>
              </a:rPr>
              <a:t>Selecting a Topic for CQI Projects</a:t>
            </a:r>
            <a:endParaRPr lang="en-US" sz="2400" dirty="0"/>
          </a:p>
          <a:p>
            <a:r>
              <a:rPr lang="en-US" sz="2400" dirty="0">
                <a:latin typeface="Arial"/>
                <a:cs typeface="Arial"/>
              </a:rPr>
              <a:t>SMARTIE Goals</a:t>
            </a:r>
            <a:endParaRPr lang="en-US" sz="2400" dirty="0"/>
          </a:p>
          <a:p>
            <a:r>
              <a:rPr lang="en-US" sz="2400" dirty="0">
                <a:latin typeface="Arial"/>
                <a:cs typeface="Arial"/>
              </a:rPr>
              <a:t>Group Work </a:t>
            </a:r>
            <a:endParaRPr lang="en-US" sz="2400" dirty="0"/>
          </a:p>
          <a:p>
            <a:r>
              <a:rPr lang="en-US" sz="2400" dirty="0">
                <a:latin typeface="Arial"/>
                <a:cs typeface="Arial"/>
              </a:rPr>
              <a:t>Work In-between workshops – March</a:t>
            </a:r>
            <a:endParaRPr lang="en-US" sz="2400" dirty="0"/>
          </a:p>
          <a:p>
            <a:endParaRPr lang="en-US" sz="2400" dirty="0"/>
          </a:p>
          <a:p>
            <a:pPr lvl="1"/>
            <a:endParaRPr lang="en-US" sz="2400" dirty="0"/>
          </a:p>
          <a:p>
            <a:endParaRPr lang="en-US" sz="2400" dirty="0"/>
          </a:p>
          <a:p>
            <a:endParaRPr lang="en-US" sz="2400" dirty="0"/>
          </a:p>
        </p:txBody>
      </p:sp>
      <p:sp>
        <p:nvSpPr>
          <p:cNvPr id="3" name="Title 2">
            <a:extLst>
              <a:ext uri="{FF2B5EF4-FFF2-40B4-BE49-F238E27FC236}">
                <a16:creationId xmlns:a16="http://schemas.microsoft.com/office/drawing/2014/main" id="{032BD507-88EE-4B6D-BC38-A371521559A8}"/>
              </a:ext>
            </a:extLst>
          </p:cNvPr>
          <p:cNvSpPr>
            <a:spLocks noGrp="1"/>
          </p:cNvSpPr>
          <p:nvPr>
            <p:ph type="title"/>
          </p:nvPr>
        </p:nvSpPr>
        <p:spPr>
          <a:xfrm>
            <a:off x="609600" y="456444"/>
            <a:ext cx="10972800" cy="1252728"/>
          </a:xfrm>
        </p:spPr>
        <p:txBody>
          <a:bodyPr lIns="91440" tIns="45720" rIns="91440" bIns="45720" anchor="t"/>
          <a:lstStyle/>
          <a:p>
            <a:pPr algn="l"/>
            <a:r>
              <a:rPr lang="en-US" b="1">
                <a:solidFill>
                  <a:srgbClr val="012D72"/>
                </a:solidFill>
                <a:latin typeface="Arial"/>
                <a:cs typeface="Arial"/>
              </a:rPr>
              <a:t>Overview</a:t>
            </a:r>
            <a:endParaRPr lang="en-US">
              <a:solidFill>
                <a:srgbClr val="012D72"/>
              </a:solidFill>
              <a:latin typeface="Arial"/>
              <a:cs typeface="Arial"/>
            </a:endParaRPr>
          </a:p>
        </p:txBody>
      </p:sp>
    </p:spTree>
    <p:extLst>
      <p:ext uri="{BB962C8B-B14F-4D97-AF65-F5344CB8AC3E}">
        <p14:creationId xmlns:p14="http://schemas.microsoft.com/office/powerpoint/2010/main" val="228244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6F338-10D7-4578-A4C8-EA13A41A0217}"/>
              </a:ext>
            </a:extLst>
          </p:cNvPr>
          <p:cNvSpPr>
            <a:spLocks noGrp="1"/>
          </p:cNvSpPr>
          <p:nvPr>
            <p:ph type="title"/>
          </p:nvPr>
        </p:nvSpPr>
        <p:spPr>
          <a:xfrm>
            <a:off x="609600" y="461593"/>
            <a:ext cx="10972800" cy="1252728"/>
          </a:xfrm>
        </p:spPr>
        <p:txBody>
          <a:bodyPr lIns="91440" tIns="45720" rIns="91440" bIns="45720" anchor="t"/>
          <a:lstStyle/>
          <a:p>
            <a:pPr algn="l"/>
            <a:r>
              <a:rPr lang="en-US" b="1" dirty="0">
                <a:solidFill>
                  <a:srgbClr val="012D72"/>
                </a:solidFill>
                <a:latin typeface="Arial"/>
                <a:cs typeface="Arial"/>
              </a:rPr>
              <a:t>Time-line</a:t>
            </a:r>
          </a:p>
          <a:p>
            <a:endParaRPr lang="en-US" dirty="0"/>
          </a:p>
        </p:txBody>
      </p:sp>
      <p:sp>
        <p:nvSpPr>
          <p:cNvPr id="4" name="Oval 3">
            <a:extLst>
              <a:ext uri="{FF2B5EF4-FFF2-40B4-BE49-F238E27FC236}">
                <a16:creationId xmlns:a16="http://schemas.microsoft.com/office/drawing/2014/main" id="{60C715D9-F8D8-E33B-48E6-0E67E0D74643}"/>
              </a:ext>
            </a:extLst>
          </p:cNvPr>
          <p:cNvSpPr/>
          <p:nvPr/>
        </p:nvSpPr>
        <p:spPr>
          <a:xfrm>
            <a:off x="280147" y="1624852"/>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t>January –</a:t>
            </a:r>
            <a:endParaRPr lang="en-US" b="1">
              <a:cs typeface="Calibri"/>
            </a:endParaRPr>
          </a:p>
          <a:p>
            <a:pPr algn="ctr"/>
            <a:r>
              <a:rPr lang="en-US" b="1" dirty="0"/>
              <a:t> Regional Meeting Intro</a:t>
            </a:r>
            <a:endParaRPr lang="en-US" b="1" dirty="0">
              <a:cs typeface="Calibri"/>
            </a:endParaRPr>
          </a:p>
        </p:txBody>
      </p:sp>
      <p:sp>
        <p:nvSpPr>
          <p:cNvPr id="5" name="Oval 4">
            <a:extLst>
              <a:ext uri="{FF2B5EF4-FFF2-40B4-BE49-F238E27FC236}">
                <a16:creationId xmlns:a16="http://schemas.microsoft.com/office/drawing/2014/main" id="{D114CAFE-AB1F-1A37-09E6-D56C0C7B8CF0}"/>
              </a:ext>
            </a:extLst>
          </p:cNvPr>
          <p:cNvSpPr/>
          <p:nvPr/>
        </p:nvSpPr>
        <p:spPr>
          <a:xfrm>
            <a:off x="2442881" y="1624852"/>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February–</a:t>
            </a:r>
            <a:endParaRPr lang="en-US" b="1">
              <a:cs typeface="Calibri"/>
            </a:endParaRPr>
          </a:p>
          <a:p>
            <a:pPr algn="ctr"/>
            <a:r>
              <a:rPr lang="en-US" b="1" dirty="0"/>
              <a:t> Workshop #1</a:t>
            </a:r>
            <a:endParaRPr lang="en-US" dirty="0">
              <a:cs typeface="Calibri"/>
            </a:endParaRPr>
          </a:p>
        </p:txBody>
      </p:sp>
      <p:sp>
        <p:nvSpPr>
          <p:cNvPr id="6" name="Oval 5">
            <a:extLst>
              <a:ext uri="{FF2B5EF4-FFF2-40B4-BE49-F238E27FC236}">
                <a16:creationId xmlns:a16="http://schemas.microsoft.com/office/drawing/2014/main" id="{14128764-28D6-4F2E-D0B5-49B8963094B6}"/>
              </a:ext>
            </a:extLst>
          </p:cNvPr>
          <p:cNvSpPr/>
          <p:nvPr/>
        </p:nvSpPr>
        <p:spPr>
          <a:xfrm>
            <a:off x="4605617" y="1624851"/>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March–</a:t>
            </a:r>
            <a:endParaRPr lang="en-US" b="1" dirty="0">
              <a:cs typeface="Calibri"/>
            </a:endParaRPr>
          </a:p>
          <a:p>
            <a:pPr algn="ctr"/>
            <a:r>
              <a:rPr lang="en-US" b="1" dirty="0"/>
              <a:t>In-Between Month</a:t>
            </a:r>
            <a:endParaRPr lang="en-US" b="1" dirty="0">
              <a:cs typeface="Calibri"/>
            </a:endParaRPr>
          </a:p>
        </p:txBody>
      </p:sp>
      <p:sp>
        <p:nvSpPr>
          <p:cNvPr id="7" name="Oval 6">
            <a:extLst>
              <a:ext uri="{FF2B5EF4-FFF2-40B4-BE49-F238E27FC236}">
                <a16:creationId xmlns:a16="http://schemas.microsoft.com/office/drawing/2014/main" id="{507C8731-A38F-EDDC-DCF5-4F9AA8438D48}"/>
              </a:ext>
            </a:extLst>
          </p:cNvPr>
          <p:cNvSpPr/>
          <p:nvPr/>
        </p:nvSpPr>
        <p:spPr>
          <a:xfrm>
            <a:off x="6712322" y="1624852"/>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April–</a:t>
            </a:r>
            <a:endParaRPr lang="en-US" b="1" dirty="0">
              <a:cs typeface="Calibri"/>
            </a:endParaRPr>
          </a:p>
          <a:p>
            <a:pPr algn="ctr"/>
            <a:r>
              <a:rPr lang="en-US" b="1" dirty="0"/>
              <a:t> Workshop #2</a:t>
            </a:r>
            <a:endParaRPr lang="en-US" b="1" dirty="0">
              <a:cs typeface="Calibri"/>
            </a:endParaRPr>
          </a:p>
        </p:txBody>
      </p:sp>
      <p:sp>
        <p:nvSpPr>
          <p:cNvPr id="9" name="Oval 8">
            <a:extLst>
              <a:ext uri="{FF2B5EF4-FFF2-40B4-BE49-F238E27FC236}">
                <a16:creationId xmlns:a16="http://schemas.microsoft.com/office/drawing/2014/main" id="{32F2BF74-45A7-F6C3-D7E4-C3884EFE64E9}"/>
              </a:ext>
            </a:extLst>
          </p:cNvPr>
          <p:cNvSpPr/>
          <p:nvPr/>
        </p:nvSpPr>
        <p:spPr>
          <a:xfrm>
            <a:off x="8875057" y="1624851"/>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May–</a:t>
            </a:r>
            <a:endParaRPr lang="en-US" b="1" dirty="0">
              <a:cs typeface="Calibri"/>
            </a:endParaRPr>
          </a:p>
          <a:p>
            <a:pPr algn="ctr"/>
            <a:r>
              <a:rPr lang="en-US" b="1" dirty="0"/>
              <a:t>In-Between Month</a:t>
            </a:r>
            <a:endParaRPr lang="en-US" b="1" dirty="0">
              <a:cs typeface="Calibri"/>
            </a:endParaRPr>
          </a:p>
        </p:txBody>
      </p:sp>
      <p:sp>
        <p:nvSpPr>
          <p:cNvPr id="10" name="Oval 9">
            <a:extLst>
              <a:ext uri="{FF2B5EF4-FFF2-40B4-BE49-F238E27FC236}">
                <a16:creationId xmlns:a16="http://schemas.microsoft.com/office/drawing/2014/main" id="{ACD1018E-24EC-DF5F-7796-6F7F1796A2BA}"/>
              </a:ext>
            </a:extLst>
          </p:cNvPr>
          <p:cNvSpPr/>
          <p:nvPr/>
        </p:nvSpPr>
        <p:spPr>
          <a:xfrm>
            <a:off x="280145" y="3664322"/>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June–</a:t>
            </a:r>
            <a:endParaRPr lang="en-US" b="1" dirty="0">
              <a:cs typeface="Calibri"/>
            </a:endParaRPr>
          </a:p>
          <a:p>
            <a:pPr algn="ctr"/>
            <a:r>
              <a:rPr lang="en-US" b="1" dirty="0"/>
              <a:t> Workshop #3</a:t>
            </a:r>
            <a:endParaRPr lang="en-US" b="1" dirty="0">
              <a:cs typeface="Calibri"/>
            </a:endParaRPr>
          </a:p>
        </p:txBody>
      </p:sp>
      <p:sp>
        <p:nvSpPr>
          <p:cNvPr id="11" name="Oval 10">
            <a:extLst>
              <a:ext uri="{FF2B5EF4-FFF2-40B4-BE49-F238E27FC236}">
                <a16:creationId xmlns:a16="http://schemas.microsoft.com/office/drawing/2014/main" id="{4CB84D5F-A41A-088B-C139-FA1193D19EA2}"/>
              </a:ext>
            </a:extLst>
          </p:cNvPr>
          <p:cNvSpPr/>
          <p:nvPr/>
        </p:nvSpPr>
        <p:spPr>
          <a:xfrm>
            <a:off x="2442880" y="3664321"/>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July–</a:t>
            </a:r>
            <a:endParaRPr lang="en-US" b="1" dirty="0">
              <a:cs typeface="Calibri"/>
            </a:endParaRPr>
          </a:p>
          <a:p>
            <a:pPr algn="ctr"/>
            <a:r>
              <a:rPr lang="en-US" b="1" dirty="0"/>
              <a:t>In-Between Month</a:t>
            </a:r>
            <a:endParaRPr lang="en-US" b="1" dirty="0">
              <a:cs typeface="Calibri"/>
            </a:endParaRPr>
          </a:p>
        </p:txBody>
      </p:sp>
      <p:sp>
        <p:nvSpPr>
          <p:cNvPr id="12" name="Oval 11">
            <a:extLst>
              <a:ext uri="{FF2B5EF4-FFF2-40B4-BE49-F238E27FC236}">
                <a16:creationId xmlns:a16="http://schemas.microsoft.com/office/drawing/2014/main" id="{DE977A38-ADEF-0AED-2C39-017370C96D00}"/>
              </a:ext>
            </a:extLst>
          </p:cNvPr>
          <p:cNvSpPr/>
          <p:nvPr/>
        </p:nvSpPr>
        <p:spPr>
          <a:xfrm>
            <a:off x="4605615" y="3709145"/>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August–</a:t>
            </a:r>
            <a:endParaRPr lang="en-US" b="1" dirty="0">
              <a:cs typeface="Calibri"/>
            </a:endParaRPr>
          </a:p>
          <a:p>
            <a:pPr algn="ctr"/>
            <a:r>
              <a:rPr lang="en-US" b="1" dirty="0"/>
              <a:t> Workshop Office Hours</a:t>
            </a:r>
            <a:endParaRPr lang="en-US" b="1" dirty="0">
              <a:cs typeface="Calibri"/>
            </a:endParaRPr>
          </a:p>
        </p:txBody>
      </p:sp>
      <p:sp>
        <p:nvSpPr>
          <p:cNvPr id="13" name="Oval 12">
            <a:extLst>
              <a:ext uri="{FF2B5EF4-FFF2-40B4-BE49-F238E27FC236}">
                <a16:creationId xmlns:a16="http://schemas.microsoft.com/office/drawing/2014/main" id="{8F0A04B3-41E6-24C6-41D8-BB06256084A8}"/>
              </a:ext>
            </a:extLst>
          </p:cNvPr>
          <p:cNvSpPr/>
          <p:nvPr/>
        </p:nvSpPr>
        <p:spPr>
          <a:xfrm>
            <a:off x="6734733" y="3765174"/>
            <a:ext cx="1815352" cy="1804147"/>
          </a:xfrm>
          <a:prstGeom prst="ellipse">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September–</a:t>
            </a:r>
            <a:endParaRPr lang="en-US" b="1" dirty="0">
              <a:cs typeface="Calibri"/>
            </a:endParaRPr>
          </a:p>
          <a:p>
            <a:pPr algn="ctr"/>
            <a:r>
              <a:rPr lang="en-US" b="1" dirty="0"/>
              <a:t>In-Between Month</a:t>
            </a:r>
            <a:endParaRPr lang="en-US" b="1" dirty="0">
              <a:cs typeface="Calibri"/>
            </a:endParaRPr>
          </a:p>
        </p:txBody>
      </p:sp>
      <p:sp>
        <p:nvSpPr>
          <p:cNvPr id="15" name="Oval 14">
            <a:extLst>
              <a:ext uri="{FF2B5EF4-FFF2-40B4-BE49-F238E27FC236}">
                <a16:creationId xmlns:a16="http://schemas.microsoft.com/office/drawing/2014/main" id="{B31E26E4-A192-BC32-694B-EC62C8186362}"/>
              </a:ext>
            </a:extLst>
          </p:cNvPr>
          <p:cNvSpPr/>
          <p:nvPr/>
        </p:nvSpPr>
        <p:spPr>
          <a:xfrm>
            <a:off x="8875056" y="3709144"/>
            <a:ext cx="1815352" cy="18041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October–</a:t>
            </a:r>
            <a:endParaRPr lang="en-US" b="1" dirty="0">
              <a:cs typeface="Calibri"/>
            </a:endParaRPr>
          </a:p>
          <a:p>
            <a:pPr algn="ctr"/>
            <a:r>
              <a:rPr lang="en-US" b="1" dirty="0"/>
              <a:t> Workshop Office Hours</a:t>
            </a:r>
            <a:endParaRPr lang="en-US" b="1" dirty="0">
              <a:cs typeface="Calibri"/>
            </a:endParaRPr>
          </a:p>
        </p:txBody>
      </p:sp>
    </p:spTree>
    <p:extLst>
      <p:ext uri="{BB962C8B-B14F-4D97-AF65-F5344CB8AC3E}">
        <p14:creationId xmlns:p14="http://schemas.microsoft.com/office/powerpoint/2010/main" val="341600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FEE9A-72C7-4049-9096-FE227EB567E9}"/>
              </a:ext>
            </a:extLst>
          </p:cNvPr>
          <p:cNvSpPr>
            <a:spLocks noGrp="1"/>
          </p:cNvSpPr>
          <p:nvPr>
            <p:ph type="title"/>
          </p:nvPr>
        </p:nvSpPr>
        <p:spPr>
          <a:xfrm>
            <a:off x="609600" y="466499"/>
            <a:ext cx="10972800" cy="1252728"/>
          </a:xfrm>
        </p:spPr>
        <p:txBody>
          <a:bodyPr lIns="91440" tIns="45720" rIns="91440" bIns="45720" anchor="t"/>
          <a:lstStyle/>
          <a:p>
            <a:pPr algn="l"/>
            <a:r>
              <a:rPr lang="en-US" b="1">
                <a:solidFill>
                  <a:srgbClr val="012D72"/>
                </a:solidFill>
                <a:latin typeface="Arial"/>
                <a:cs typeface="Arial"/>
              </a:rPr>
              <a:t>BPS GA-2.B: Quality Improvement Plan</a:t>
            </a:r>
            <a:endParaRPr lang="en-US"/>
          </a:p>
        </p:txBody>
      </p:sp>
      <p:sp>
        <p:nvSpPr>
          <p:cNvPr id="4" name="TextBox 3">
            <a:extLst>
              <a:ext uri="{FF2B5EF4-FFF2-40B4-BE49-F238E27FC236}">
                <a16:creationId xmlns:a16="http://schemas.microsoft.com/office/drawing/2014/main" id="{FC71394A-979D-3EC8-9795-89B15107B5CA}"/>
              </a:ext>
            </a:extLst>
          </p:cNvPr>
          <p:cNvSpPr txBox="1"/>
          <p:nvPr/>
        </p:nvSpPr>
        <p:spPr>
          <a:xfrm>
            <a:off x="1026827" y="1713875"/>
            <a:ext cx="1002217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latin typeface="Arial"/>
                <a:cs typeface="Segoe UI"/>
              </a:rPr>
              <a:t>Uses data from sites to strengthen services</a:t>
            </a:r>
            <a:endParaRPr lang="en-US" sz="2800"/>
          </a:p>
          <a:p>
            <a:pPr marL="457200" indent="-457200">
              <a:buFont typeface="Arial" panose="020B0604020202020204" pitchFamily="34" charset="0"/>
              <a:buChar char="•"/>
            </a:pPr>
            <a:r>
              <a:rPr lang="en-US" sz="2800">
                <a:latin typeface="Arial"/>
                <a:cs typeface="Segoe UI"/>
              </a:rPr>
              <a:t>Ongoing Process Annually</a:t>
            </a:r>
            <a:r>
              <a:rPr lang="en-US" sz="2800" i="1">
                <a:latin typeface="Arial"/>
                <a:cs typeface="Segoe UI"/>
              </a:rPr>
              <a:t> - </a:t>
            </a:r>
            <a:r>
              <a:rPr lang="en-US" sz="2800">
                <a:latin typeface="Arial"/>
                <a:cs typeface="Segoe UI"/>
              </a:rPr>
              <a:t>Choose area of focus each year and use CQI to achieve a goal</a:t>
            </a:r>
            <a:endParaRPr lang="en-US" sz="2800" i="1">
              <a:latin typeface="Arial"/>
              <a:cs typeface="Segoe UI"/>
            </a:endParaRPr>
          </a:p>
          <a:p>
            <a:pPr marL="914400" lvl="1" indent="-457200">
              <a:buFont typeface="Arial" panose="020B0604020202020204" pitchFamily="34" charset="0"/>
              <a:buChar char="•"/>
            </a:pPr>
            <a:r>
              <a:rPr lang="en-US" sz="2800">
                <a:latin typeface="Arial"/>
                <a:cs typeface="Segoe UI"/>
              </a:rPr>
              <a:t>Can be the same topic with stronger goal </a:t>
            </a:r>
          </a:p>
          <a:p>
            <a:pPr marL="457200" indent="-457200">
              <a:buFont typeface="Arial" panose="020B0604020202020204" pitchFamily="34" charset="0"/>
              <a:buChar char="•"/>
            </a:pPr>
            <a:r>
              <a:rPr lang="en-US" sz="2800">
                <a:latin typeface="Arial"/>
                <a:cs typeface="Segoe UI"/>
              </a:rPr>
              <a:t>Key to know:</a:t>
            </a:r>
          </a:p>
          <a:p>
            <a:pPr marL="914400" lvl="1" indent="-457200">
              <a:buFont typeface="Arial" panose="020B0604020202020204" pitchFamily="34" charset="0"/>
              <a:buChar char="•"/>
            </a:pPr>
            <a:r>
              <a:rPr lang="en-US" sz="2800">
                <a:latin typeface="Arial"/>
                <a:cs typeface="Segoe UI"/>
              </a:rPr>
              <a:t>Baseline </a:t>
            </a:r>
            <a:endParaRPr lang="en-US">
              <a:latin typeface="Calibri"/>
              <a:cs typeface="Calibri"/>
            </a:endParaRPr>
          </a:p>
          <a:p>
            <a:pPr marL="914400" lvl="1" indent="-457200">
              <a:buFont typeface="Arial"/>
              <a:buChar char="•"/>
            </a:pPr>
            <a:r>
              <a:rPr lang="en-US" sz="2800">
                <a:latin typeface="Arial"/>
                <a:cs typeface="Segoe UI"/>
              </a:rPr>
              <a:t>Goal</a:t>
            </a:r>
            <a:endParaRPr lang="en-US">
              <a:latin typeface="Calibri"/>
              <a:cs typeface="Calibri"/>
            </a:endParaRPr>
          </a:p>
          <a:p>
            <a:pPr marL="914400" lvl="1" indent="-457200">
              <a:buFont typeface="Arial"/>
              <a:buChar char="•"/>
            </a:pPr>
            <a:r>
              <a:rPr lang="en-US" sz="2800">
                <a:latin typeface="Arial"/>
                <a:cs typeface="Calibri"/>
              </a:rPr>
              <a:t>Process</a:t>
            </a:r>
            <a:r>
              <a:rPr lang="en-US" sz="2800">
                <a:latin typeface="Arial"/>
                <a:ea typeface="+mn-lt"/>
                <a:cs typeface="+mn-lt"/>
              </a:rPr>
              <a:t> for monitoring and evaluating progress</a:t>
            </a:r>
            <a:endParaRPr lang="en-US" sz="2800">
              <a:latin typeface="Arial"/>
              <a:ea typeface="+mn-lt"/>
              <a:cs typeface="Segoe UI"/>
            </a:endParaRPr>
          </a:p>
          <a:p>
            <a:pPr marL="457200" indent="-457200">
              <a:buFont typeface="Arial"/>
              <a:buChar char="•"/>
            </a:pPr>
            <a:r>
              <a:rPr lang="en-US" sz="2800">
                <a:latin typeface="Arial"/>
                <a:cs typeface="Segoe UI"/>
              </a:rPr>
              <a:t>Accreditation Requirement</a:t>
            </a:r>
          </a:p>
          <a:p>
            <a:pPr marL="914400" lvl="1" indent="-457200">
              <a:buFont typeface="Arial"/>
              <a:buChar char="•"/>
            </a:pPr>
            <a:endParaRPr lang="en-US" sz="2800">
              <a:latin typeface="Arial"/>
              <a:cs typeface="Calibri"/>
            </a:endParaRPr>
          </a:p>
        </p:txBody>
      </p:sp>
    </p:spTree>
    <p:extLst>
      <p:ext uri="{BB962C8B-B14F-4D97-AF65-F5344CB8AC3E}">
        <p14:creationId xmlns:p14="http://schemas.microsoft.com/office/powerpoint/2010/main" val="389535882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2571C-50C8-4F50-B8A0-2427A1D74B8F}"/>
              </a:ext>
            </a:extLst>
          </p:cNvPr>
          <p:cNvSpPr>
            <a:spLocks noGrp="1"/>
          </p:cNvSpPr>
          <p:nvPr>
            <p:ph idx="1"/>
          </p:nvPr>
        </p:nvSpPr>
        <p:spPr>
          <a:xfrm>
            <a:off x="1188155" y="1591056"/>
            <a:ext cx="9815689" cy="3268398"/>
          </a:xfrm>
        </p:spPr>
        <p:txBody>
          <a:bodyPr lIns="91440" tIns="45720" rIns="91440" bIns="45720" anchor="t"/>
          <a:lstStyle/>
          <a:p>
            <a:r>
              <a:rPr lang="en-US">
                <a:latin typeface="Arial"/>
                <a:cs typeface="Arial"/>
              </a:rPr>
              <a:t>Service Plan Analysis Report (Nov. 2021 to Oct. 2022)</a:t>
            </a:r>
          </a:p>
          <a:p>
            <a:pPr lvl="1"/>
            <a:r>
              <a:rPr lang="en-US">
                <a:latin typeface="Arial"/>
                <a:cs typeface="Arial"/>
              </a:rPr>
              <a:t>Programs range from </a:t>
            </a:r>
            <a:r>
              <a:rPr lang="en-US">
                <a:solidFill>
                  <a:srgbClr val="FF0000"/>
                </a:solidFill>
                <a:latin typeface="Arial"/>
                <a:cs typeface="Arial"/>
              </a:rPr>
              <a:t>100% </a:t>
            </a:r>
            <a:r>
              <a:rPr lang="en-US">
                <a:latin typeface="Arial"/>
                <a:cs typeface="Arial"/>
              </a:rPr>
              <a:t>of PC1’s having service plan to </a:t>
            </a:r>
            <a:r>
              <a:rPr lang="en-US">
                <a:solidFill>
                  <a:srgbClr val="FF0000"/>
                </a:solidFill>
                <a:latin typeface="Arial"/>
                <a:cs typeface="Arial"/>
              </a:rPr>
              <a:t>7%</a:t>
            </a:r>
          </a:p>
          <a:p>
            <a:pPr lvl="2"/>
            <a:r>
              <a:rPr lang="en-US">
                <a:solidFill>
                  <a:srgbClr val="FF0000"/>
                </a:solidFill>
                <a:latin typeface="Arial"/>
                <a:cs typeface="Arial"/>
              </a:rPr>
              <a:t>12 </a:t>
            </a:r>
            <a:r>
              <a:rPr lang="en-US">
                <a:latin typeface="Arial"/>
                <a:cs typeface="Arial"/>
              </a:rPr>
              <a:t>programs</a:t>
            </a:r>
            <a:r>
              <a:rPr lang="en-US">
                <a:solidFill>
                  <a:srgbClr val="FF0000"/>
                </a:solidFill>
                <a:latin typeface="Arial"/>
                <a:cs typeface="Arial"/>
              </a:rPr>
              <a:t> </a:t>
            </a:r>
            <a:r>
              <a:rPr lang="en-US">
                <a:latin typeface="Arial"/>
                <a:cs typeface="Arial"/>
              </a:rPr>
              <a:t>have 100% of PC1’s with a Service Plan meaning they are meeting the standard. </a:t>
            </a:r>
            <a:endParaRPr lang="en-US"/>
          </a:p>
          <a:p>
            <a:pPr lvl="2"/>
            <a:r>
              <a:rPr lang="en-US">
                <a:solidFill>
                  <a:srgbClr val="FF0000"/>
                </a:solidFill>
                <a:latin typeface="Arial"/>
                <a:cs typeface="Arial"/>
              </a:rPr>
              <a:t>72% </a:t>
            </a:r>
            <a:r>
              <a:rPr lang="en-US">
                <a:latin typeface="Arial"/>
                <a:cs typeface="Arial"/>
              </a:rPr>
              <a:t>programs are below 100% of PC1’s with a Service Plan meaning they are not meeting the standard. </a:t>
            </a:r>
            <a:endParaRPr lang="en-US"/>
          </a:p>
        </p:txBody>
      </p:sp>
      <p:sp>
        <p:nvSpPr>
          <p:cNvPr id="3" name="Title 2">
            <a:extLst>
              <a:ext uri="{FF2B5EF4-FFF2-40B4-BE49-F238E27FC236}">
                <a16:creationId xmlns:a16="http://schemas.microsoft.com/office/drawing/2014/main" id="{2395F4CB-FC98-4680-8387-A885877EAD22}"/>
              </a:ext>
            </a:extLst>
          </p:cNvPr>
          <p:cNvSpPr>
            <a:spLocks noGrp="1"/>
          </p:cNvSpPr>
          <p:nvPr>
            <p:ph type="title"/>
          </p:nvPr>
        </p:nvSpPr>
        <p:spPr>
          <a:xfrm>
            <a:off x="620806" y="466032"/>
            <a:ext cx="10944046" cy="778276"/>
          </a:xfrm>
        </p:spPr>
        <p:txBody>
          <a:bodyPr lIns="91440" tIns="45720" rIns="91440" bIns="45720" anchor="t"/>
          <a:lstStyle/>
          <a:p>
            <a:pPr algn="l"/>
            <a:r>
              <a:rPr lang="en-US" b="1">
                <a:solidFill>
                  <a:srgbClr val="012D72"/>
                </a:solidFill>
                <a:latin typeface="Arial"/>
                <a:cs typeface="Arial"/>
              </a:rPr>
              <a:t>Current State of Service Plans in HFNY</a:t>
            </a:r>
            <a:endParaRPr lang="en-US">
              <a:latin typeface="Arial"/>
              <a:cs typeface="Arial"/>
            </a:endParaRPr>
          </a:p>
        </p:txBody>
      </p:sp>
    </p:spTree>
    <p:extLst>
      <p:ext uri="{BB962C8B-B14F-4D97-AF65-F5344CB8AC3E}">
        <p14:creationId xmlns:p14="http://schemas.microsoft.com/office/powerpoint/2010/main" val="372567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053094-D53A-6BD5-8019-3F5443A741E2}"/>
              </a:ext>
            </a:extLst>
          </p:cNvPr>
          <p:cNvSpPr>
            <a:spLocks noGrp="1"/>
          </p:cNvSpPr>
          <p:nvPr>
            <p:ph idx="1"/>
          </p:nvPr>
        </p:nvSpPr>
        <p:spPr>
          <a:xfrm>
            <a:off x="1157111" y="1716143"/>
            <a:ext cx="10065154" cy="3438205"/>
          </a:xfrm>
        </p:spPr>
        <p:txBody>
          <a:bodyPr lIns="91440" tIns="45720" rIns="91440" bIns="45720" anchor="t"/>
          <a:lstStyle/>
          <a:p>
            <a:pPr marL="0" indent="0" algn="just">
              <a:buNone/>
            </a:pPr>
            <a:r>
              <a:rPr lang="en-US" sz="2800" b="1" dirty="0">
                <a:latin typeface="Arial"/>
                <a:cs typeface="Arial"/>
              </a:rPr>
              <a:t>BPS 6-1: </a:t>
            </a:r>
            <a:endParaRPr lang="en-US" dirty="0"/>
          </a:p>
          <a:p>
            <a:pPr algn="just">
              <a:spcBef>
                <a:spcPts val="0"/>
              </a:spcBef>
            </a:pPr>
            <a:r>
              <a:rPr lang="en-US" sz="2800" dirty="0">
                <a:latin typeface="Arial"/>
                <a:cs typeface="Arial"/>
              </a:rPr>
              <a:t>Service plan initiation within 2-weeks of FROG (6-1.A)</a:t>
            </a:r>
          </a:p>
          <a:p>
            <a:pPr algn="just">
              <a:spcBef>
                <a:spcPts val="0"/>
              </a:spcBef>
            </a:pPr>
            <a:r>
              <a:rPr lang="en-US" sz="2800" dirty="0">
                <a:solidFill>
                  <a:srgbClr val="000000"/>
                </a:solidFill>
                <a:latin typeface="Arial"/>
                <a:cs typeface="Arial"/>
              </a:rPr>
              <a:t>Supervisor/FSS identify activities to address risk factors and determine when to implement (6-1.B)</a:t>
            </a:r>
            <a:endParaRPr lang="en-US" sz="2800" i="0" u="none" strike="noStrike" dirty="0">
              <a:solidFill>
                <a:srgbClr val="000000"/>
              </a:solidFill>
              <a:effectLst/>
              <a:latin typeface="Arial" panose="020B0604020202020204" pitchFamily="34" charset="0"/>
            </a:endParaRPr>
          </a:p>
          <a:p>
            <a:pPr lvl="1" algn="just">
              <a:spcBef>
                <a:spcPts val="0"/>
              </a:spcBef>
            </a:pPr>
            <a:r>
              <a:rPr lang="en-US" sz="2400" dirty="0">
                <a:latin typeface="Arial"/>
                <a:cs typeface="Arial"/>
              </a:rPr>
              <a:t>Discuss in-depth at least quarterly</a:t>
            </a:r>
          </a:p>
          <a:p>
            <a:pPr lvl="1" algn="just">
              <a:spcBef>
                <a:spcPts val="0"/>
              </a:spcBef>
            </a:pPr>
            <a:r>
              <a:rPr lang="en-US" sz="2400" dirty="0">
                <a:latin typeface="Arial"/>
                <a:cs typeface="Arial"/>
              </a:rPr>
              <a:t>Service plan is updated as needed </a:t>
            </a:r>
            <a:endParaRPr lang="en-US" sz="2400" dirty="0"/>
          </a:p>
          <a:p>
            <a:pPr algn="just">
              <a:spcBef>
                <a:spcPts val="0"/>
              </a:spcBef>
            </a:pPr>
            <a:r>
              <a:rPr lang="en-US" sz="2800" dirty="0">
                <a:latin typeface="Arial"/>
                <a:cs typeface="Arial"/>
              </a:rPr>
              <a:t>FSS implements the plan and identify next steps (6-1.C)</a:t>
            </a:r>
          </a:p>
          <a:p>
            <a:pPr algn="just">
              <a:spcBef>
                <a:spcPts val="0"/>
              </a:spcBef>
            </a:pPr>
            <a:endParaRPr lang="en-US" sz="2800" dirty="0"/>
          </a:p>
          <a:p>
            <a:pPr marL="0" indent="0" algn="just">
              <a:spcBef>
                <a:spcPts val="0"/>
              </a:spcBef>
              <a:buNone/>
            </a:pPr>
            <a:endParaRPr lang="en-US" sz="2800" b="1" dirty="0"/>
          </a:p>
          <a:p>
            <a:pPr algn="just">
              <a:spcBef>
                <a:spcPts val="0"/>
              </a:spcBef>
            </a:pPr>
            <a:endParaRPr lang="en-US" sz="2800" dirty="0"/>
          </a:p>
          <a:p>
            <a:endParaRPr lang="en-US" dirty="0"/>
          </a:p>
        </p:txBody>
      </p:sp>
      <p:sp>
        <p:nvSpPr>
          <p:cNvPr id="3" name="Title 2">
            <a:extLst>
              <a:ext uri="{FF2B5EF4-FFF2-40B4-BE49-F238E27FC236}">
                <a16:creationId xmlns:a16="http://schemas.microsoft.com/office/drawing/2014/main" id="{09A2F786-7AA8-EF27-993B-4CE2CEB4570E}"/>
              </a:ext>
            </a:extLst>
          </p:cNvPr>
          <p:cNvSpPr>
            <a:spLocks noGrp="1"/>
          </p:cNvSpPr>
          <p:nvPr>
            <p:ph type="title"/>
          </p:nvPr>
        </p:nvSpPr>
        <p:spPr>
          <a:xfrm>
            <a:off x="609600" y="462660"/>
            <a:ext cx="10972800" cy="1252728"/>
          </a:xfrm>
        </p:spPr>
        <p:txBody>
          <a:bodyPr lIns="91440" tIns="45720" rIns="91440" bIns="45720" anchor="t"/>
          <a:lstStyle/>
          <a:p>
            <a:pPr algn="l"/>
            <a:r>
              <a:rPr lang="en-US" b="1">
                <a:solidFill>
                  <a:srgbClr val="002060"/>
                </a:solidFill>
                <a:latin typeface="Arial"/>
                <a:cs typeface="Arial"/>
              </a:rPr>
              <a:t>Policy Guidance Regarding Service Plans</a:t>
            </a:r>
            <a:endParaRPr lang="en-US"/>
          </a:p>
        </p:txBody>
      </p:sp>
    </p:spTree>
    <p:extLst>
      <p:ext uri="{BB962C8B-B14F-4D97-AF65-F5344CB8AC3E}">
        <p14:creationId xmlns:p14="http://schemas.microsoft.com/office/powerpoint/2010/main" val="385955246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F89704-0688-2D09-4045-A15CB21A1336}"/>
              </a:ext>
            </a:extLst>
          </p:cNvPr>
          <p:cNvSpPr>
            <a:spLocks noGrp="1"/>
          </p:cNvSpPr>
          <p:nvPr>
            <p:ph idx="1"/>
          </p:nvPr>
        </p:nvSpPr>
        <p:spPr>
          <a:xfrm>
            <a:off x="1277776" y="1712184"/>
            <a:ext cx="10079060" cy="4327714"/>
          </a:xfrm>
        </p:spPr>
        <p:txBody>
          <a:bodyPr lIns="91440" tIns="45720" rIns="91440" bIns="45720" anchor="t"/>
          <a:lstStyle/>
          <a:p>
            <a:pPr marL="0" indent="0">
              <a:buNone/>
            </a:pPr>
            <a:endParaRPr lang="en-US" sz="2600" b="1" dirty="0">
              <a:latin typeface="Arial"/>
              <a:cs typeface="Arial"/>
            </a:endParaRPr>
          </a:p>
          <a:p>
            <a:pPr marL="0" indent="0">
              <a:buNone/>
            </a:pPr>
            <a:r>
              <a:rPr lang="en-US" sz="2600" b="1" dirty="0">
                <a:latin typeface="Arial"/>
                <a:cs typeface="Arial"/>
              </a:rPr>
              <a:t>PI14. Initiation of Service Plan:</a:t>
            </a:r>
          </a:p>
          <a:p>
            <a:pPr marL="457200" indent="-457200"/>
            <a:r>
              <a:rPr lang="en-US" sz="2600" dirty="0">
                <a:latin typeface="Arial"/>
                <a:cs typeface="Arial"/>
              </a:rPr>
              <a:t>Within two weeks of FROG, 100%</a:t>
            </a:r>
          </a:p>
          <a:p>
            <a:pPr marL="0" indent="0">
              <a:buNone/>
            </a:pPr>
            <a:endParaRPr lang="en-US" sz="2600" dirty="0">
              <a:latin typeface="Arial"/>
              <a:cs typeface="Arial"/>
            </a:endParaRPr>
          </a:p>
          <a:p>
            <a:pPr marL="0" indent="0">
              <a:buNone/>
            </a:pPr>
            <a:r>
              <a:rPr lang="en-US" sz="2600" b="1" dirty="0">
                <a:latin typeface="Arial"/>
                <a:cs typeface="Arial"/>
              </a:rPr>
              <a:t>PI15. Service Plan In-Depth Discussion: </a:t>
            </a:r>
            <a:endParaRPr lang="en-US" sz="2600" dirty="0">
              <a:latin typeface="Arial"/>
              <a:cs typeface="Arial"/>
            </a:endParaRPr>
          </a:p>
          <a:p>
            <a:pPr marL="457200" indent="-457200"/>
            <a:r>
              <a:rPr lang="en-US" sz="2600" dirty="0">
                <a:latin typeface="Arial"/>
                <a:cs typeface="Arial"/>
              </a:rPr>
              <a:t>Between supervisor and FSS, at least quarterly</a:t>
            </a:r>
          </a:p>
          <a:p>
            <a:endParaRPr lang="en-US" sz="2600" dirty="0"/>
          </a:p>
        </p:txBody>
      </p:sp>
      <p:sp>
        <p:nvSpPr>
          <p:cNvPr id="3" name="Title 2">
            <a:extLst>
              <a:ext uri="{FF2B5EF4-FFF2-40B4-BE49-F238E27FC236}">
                <a16:creationId xmlns:a16="http://schemas.microsoft.com/office/drawing/2014/main" id="{7D611A3E-10A1-FC66-76AE-C7A7C1CEB573}"/>
              </a:ext>
            </a:extLst>
          </p:cNvPr>
          <p:cNvSpPr>
            <a:spLocks noGrp="1"/>
          </p:cNvSpPr>
          <p:nvPr>
            <p:ph type="title"/>
          </p:nvPr>
        </p:nvSpPr>
        <p:spPr>
          <a:xfrm>
            <a:off x="609600" y="492542"/>
            <a:ext cx="10972800" cy="1252728"/>
          </a:xfrm>
        </p:spPr>
        <p:txBody>
          <a:bodyPr lIns="91440" tIns="45720" rIns="91440" bIns="45720" anchor="t"/>
          <a:lstStyle/>
          <a:p>
            <a:pPr algn="l"/>
            <a:r>
              <a:rPr lang="en-US" b="1">
                <a:solidFill>
                  <a:srgbClr val="002060"/>
                </a:solidFill>
                <a:latin typeface="Arial"/>
                <a:cs typeface="Arial"/>
              </a:rPr>
              <a:t>New Performance Indicators related to Service Plans</a:t>
            </a:r>
            <a:endParaRPr lang="en-US" b="1">
              <a:solidFill>
                <a:srgbClr val="002060"/>
              </a:solidFill>
            </a:endParaRPr>
          </a:p>
        </p:txBody>
      </p:sp>
    </p:spTree>
    <p:extLst>
      <p:ext uri="{BB962C8B-B14F-4D97-AF65-F5344CB8AC3E}">
        <p14:creationId xmlns:p14="http://schemas.microsoft.com/office/powerpoint/2010/main" val="417108821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F6326D-20EF-46E7-9CAF-CD964AE13A97}"/>
              </a:ext>
            </a:extLst>
          </p:cNvPr>
          <p:cNvSpPr>
            <a:spLocks noGrp="1"/>
          </p:cNvSpPr>
          <p:nvPr>
            <p:ph idx="1"/>
          </p:nvPr>
        </p:nvSpPr>
        <p:spPr>
          <a:xfrm>
            <a:off x="373718" y="2157098"/>
            <a:ext cx="3021138" cy="29249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marL="0" indent="0" algn="ctr">
              <a:buNone/>
            </a:pPr>
            <a:r>
              <a:rPr lang="en-US"/>
              <a:t>FROG and Initiation of Service Plan</a:t>
            </a:r>
            <a:endParaRPr lang="en-US">
              <a:cs typeface="Calibri"/>
            </a:endParaRPr>
          </a:p>
          <a:p>
            <a:pPr marL="0" indent="0" algn="ctr">
              <a:buNone/>
            </a:pPr>
            <a:r>
              <a:rPr lang="en-US" sz="1800">
                <a:cs typeface="Calibri"/>
              </a:rPr>
              <a:t>- BPS 2</a:t>
            </a:r>
          </a:p>
        </p:txBody>
      </p:sp>
      <p:sp>
        <p:nvSpPr>
          <p:cNvPr id="5" name="Arrow: Right 4">
            <a:extLst>
              <a:ext uri="{FF2B5EF4-FFF2-40B4-BE49-F238E27FC236}">
                <a16:creationId xmlns:a16="http://schemas.microsoft.com/office/drawing/2014/main" id="{DEC11C8A-51C9-44A4-B129-2B6849486A37}"/>
              </a:ext>
            </a:extLst>
          </p:cNvPr>
          <p:cNvSpPr/>
          <p:nvPr/>
        </p:nvSpPr>
        <p:spPr>
          <a:xfrm>
            <a:off x="3566855" y="2796916"/>
            <a:ext cx="1620253" cy="1126958"/>
          </a:xfrm>
          <a:prstGeom prst="rightArrow">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73F9B4D-3389-4128-8C6F-A3EFFD275600}"/>
              </a:ext>
            </a:extLst>
          </p:cNvPr>
          <p:cNvSpPr/>
          <p:nvPr/>
        </p:nvSpPr>
        <p:spPr>
          <a:xfrm>
            <a:off x="6811516" y="695206"/>
            <a:ext cx="1930761" cy="1882474"/>
          </a:xfrm>
          <a:prstGeom prst="flowChartConnector">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t>Service Plan Updates &amp; Activities</a:t>
            </a:r>
          </a:p>
        </p:txBody>
      </p:sp>
      <p:sp>
        <p:nvSpPr>
          <p:cNvPr id="8" name="Flowchart: Connector 7">
            <a:extLst>
              <a:ext uri="{FF2B5EF4-FFF2-40B4-BE49-F238E27FC236}">
                <a16:creationId xmlns:a16="http://schemas.microsoft.com/office/drawing/2014/main" id="{CB4E3EC7-4881-4310-BF0D-83C0A80808C1}"/>
              </a:ext>
            </a:extLst>
          </p:cNvPr>
          <p:cNvSpPr/>
          <p:nvPr/>
        </p:nvSpPr>
        <p:spPr>
          <a:xfrm>
            <a:off x="6848578" y="3707694"/>
            <a:ext cx="1881495" cy="1967725"/>
          </a:xfrm>
          <a:prstGeom prst="flowChartConnector">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Supervision Discussion</a:t>
            </a:r>
          </a:p>
        </p:txBody>
      </p:sp>
      <p:sp>
        <p:nvSpPr>
          <p:cNvPr id="2" name="Arrow: Curved Right 1">
            <a:extLst>
              <a:ext uri="{FF2B5EF4-FFF2-40B4-BE49-F238E27FC236}">
                <a16:creationId xmlns:a16="http://schemas.microsoft.com/office/drawing/2014/main" id="{8FAAF994-16F7-4B26-A1ED-E314167F3017}"/>
              </a:ext>
            </a:extLst>
          </p:cNvPr>
          <p:cNvSpPr/>
          <p:nvPr/>
        </p:nvSpPr>
        <p:spPr>
          <a:xfrm>
            <a:off x="5435511" y="1253886"/>
            <a:ext cx="1322024" cy="3866921"/>
          </a:xfrm>
          <a:prstGeom prst="curvedRightArrow">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Right 9">
            <a:extLst>
              <a:ext uri="{FF2B5EF4-FFF2-40B4-BE49-F238E27FC236}">
                <a16:creationId xmlns:a16="http://schemas.microsoft.com/office/drawing/2014/main" id="{7A15BA07-A9B5-4465-B376-F7EF37635B58}"/>
              </a:ext>
            </a:extLst>
          </p:cNvPr>
          <p:cNvSpPr/>
          <p:nvPr/>
        </p:nvSpPr>
        <p:spPr>
          <a:xfrm rot="10800000">
            <a:off x="8832931" y="1262753"/>
            <a:ext cx="1322024" cy="3866921"/>
          </a:xfrm>
          <a:prstGeom prst="curvedRightArrow">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1">
            <a:extLst>
              <a:ext uri="{FF2B5EF4-FFF2-40B4-BE49-F238E27FC236}">
                <a16:creationId xmlns:a16="http://schemas.microsoft.com/office/drawing/2014/main" id="{9614C335-F596-590F-0CF9-8A6EEA55AC6F}"/>
              </a:ext>
            </a:extLst>
          </p:cNvPr>
          <p:cNvSpPr txBox="1">
            <a:spLocks/>
          </p:cNvSpPr>
          <p:nvPr/>
        </p:nvSpPr>
        <p:spPr>
          <a:xfrm>
            <a:off x="6587682" y="2673146"/>
            <a:ext cx="2947724" cy="1036668"/>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600">
                <a:latin typeface="Arial"/>
                <a:cs typeface="Arial"/>
              </a:rPr>
              <a:t>BPS 6-1.A</a:t>
            </a:r>
            <a:endParaRPr lang="en-US" sz="1600"/>
          </a:p>
          <a:p>
            <a:pPr lvl="1"/>
            <a:r>
              <a:rPr lang="en-US" sz="1600">
                <a:latin typeface="Arial"/>
                <a:cs typeface="Arial"/>
              </a:rPr>
              <a:t>BPS 6-1.B </a:t>
            </a:r>
            <a:endParaRPr lang="en-US" sz="1600"/>
          </a:p>
          <a:p>
            <a:pPr lvl="1"/>
            <a:r>
              <a:rPr lang="en-US" sz="1600">
                <a:latin typeface="Arial"/>
                <a:cs typeface="Arial"/>
              </a:rPr>
              <a:t>BPS 6-1.C</a:t>
            </a:r>
          </a:p>
        </p:txBody>
      </p:sp>
      <p:sp>
        <p:nvSpPr>
          <p:cNvPr id="15" name="Rectangle: Rounded Corners 14">
            <a:extLst>
              <a:ext uri="{FF2B5EF4-FFF2-40B4-BE49-F238E27FC236}">
                <a16:creationId xmlns:a16="http://schemas.microsoft.com/office/drawing/2014/main" id="{A7B7107C-AEA5-A06E-CC0D-F88D0960F4A4}"/>
              </a:ext>
            </a:extLst>
          </p:cNvPr>
          <p:cNvSpPr/>
          <p:nvPr/>
        </p:nvSpPr>
        <p:spPr>
          <a:xfrm>
            <a:off x="121921" y="552259"/>
            <a:ext cx="11917680" cy="5452301"/>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1C8D7C56-B5E6-B15F-0891-F5251E2E7D2B}"/>
              </a:ext>
            </a:extLst>
          </p:cNvPr>
          <p:cNvSpPr txBox="1"/>
          <p:nvPr/>
        </p:nvSpPr>
        <p:spPr>
          <a:xfrm>
            <a:off x="410395" y="589089"/>
            <a:ext cx="501884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012D72"/>
                </a:solidFill>
                <a:latin typeface="Arial"/>
                <a:ea typeface="+mn-lt"/>
                <a:cs typeface="Arial"/>
              </a:rPr>
              <a:t>Service Plans as CQI Opportunity (GA-2.B)</a:t>
            </a:r>
            <a:endParaRPr lang="en-US" sz="3200" b="1">
              <a:solidFill>
                <a:srgbClr val="012D72"/>
              </a:solidFill>
              <a:latin typeface="Arial"/>
              <a:cs typeface="Arial"/>
            </a:endParaRPr>
          </a:p>
        </p:txBody>
      </p:sp>
      <p:sp>
        <p:nvSpPr>
          <p:cNvPr id="7" name="Content Placeholder 1">
            <a:extLst>
              <a:ext uri="{FF2B5EF4-FFF2-40B4-BE49-F238E27FC236}">
                <a16:creationId xmlns:a16="http://schemas.microsoft.com/office/drawing/2014/main" id="{DE40CE5C-12A5-33A9-1C1B-7CE91B21DF98}"/>
              </a:ext>
            </a:extLst>
          </p:cNvPr>
          <p:cNvSpPr txBox="1">
            <a:spLocks/>
          </p:cNvSpPr>
          <p:nvPr/>
        </p:nvSpPr>
        <p:spPr>
          <a:xfrm>
            <a:off x="3401124" y="3180239"/>
            <a:ext cx="1098604" cy="335628"/>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1500" b="1" dirty="0">
                <a:solidFill>
                  <a:schemeClr val="bg1"/>
                </a:solidFill>
                <a:latin typeface="Arial"/>
                <a:cs typeface="Arial"/>
              </a:rPr>
              <a:t>PI-14</a:t>
            </a:r>
            <a:endParaRPr lang="en-US" b="1" dirty="0">
              <a:solidFill>
                <a:schemeClr val="bg1"/>
              </a:solidFill>
            </a:endParaRPr>
          </a:p>
        </p:txBody>
      </p:sp>
      <p:sp>
        <p:nvSpPr>
          <p:cNvPr id="12" name="Rectangle 11">
            <a:extLst>
              <a:ext uri="{FF2B5EF4-FFF2-40B4-BE49-F238E27FC236}">
                <a16:creationId xmlns:a16="http://schemas.microsoft.com/office/drawing/2014/main" id="{1BBC95BF-F359-45CB-A565-B4ADECAE9851}"/>
              </a:ext>
            </a:extLst>
          </p:cNvPr>
          <p:cNvSpPr/>
          <p:nvPr/>
        </p:nvSpPr>
        <p:spPr>
          <a:xfrm>
            <a:off x="11082339" y="3187346"/>
            <a:ext cx="840754" cy="328521"/>
          </a:xfrm>
          <a:prstGeom prst="rect">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PI-15</a:t>
            </a:r>
          </a:p>
        </p:txBody>
      </p:sp>
      <p:sp>
        <p:nvSpPr>
          <p:cNvPr id="13" name="Arrow: Right 12">
            <a:extLst>
              <a:ext uri="{FF2B5EF4-FFF2-40B4-BE49-F238E27FC236}">
                <a16:creationId xmlns:a16="http://schemas.microsoft.com/office/drawing/2014/main" id="{1E0E4F9A-09FD-4CE9-B5C2-CC5D97AF0519}"/>
              </a:ext>
            </a:extLst>
          </p:cNvPr>
          <p:cNvSpPr/>
          <p:nvPr/>
        </p:nvSpPr>
        <p:spPr>
          <a:xfrm>
            <a:off x="10332720" y="3101228"/>
            <a:ext cx="648352" cy="518334"/>
          </a:xfrm>
          <a:prstGeom prst="rightArrow">
            <a:avLst/>
          </a:prstGeom>
          <a:solidFill>
            <a:srgbClr val="012D72"/>
          </a:solidFill>
          <a:ln>
            <a:solidFill>
              <a:srgbClr val="012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37343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CF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641</TotalTime>
  <Words>7741</Words>
  <Application>Microsoft Office PowerPoint</Application>
  <PresentationFormat>Widescreen</PresentationFormat>
  <Paragraphs>467</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Arial,Sans-Serif</vt:lpstr>
      <vt:lpstr>Calibri</vt:lpstr>
      <vt:lpstr>Courier New</vt:lpstr>
      <vt:lpstr>proxima-nova</vt:lpstr>
      <vt:lpstr>Symbol</vt:lpstr>
      <vt:lpstr>WordVisi_MSFontService</vt:lpstr>
      <vt:lpstr>OCFS</vt:lpstr>
      <vt:lpstr>Content Master</vt:lpstr>
      <vt:lpstr>Continuous Quality Improvement (CQI)– Introduction to CQI</vt:lpstr>
      <vt:lpstr>Pre-workshop poll</vt:lpstr>
      <vt:lpstr>Overview</vt:lpstr>
      <vt:lpstr>Time-line </vt:lpstr>
      <vt:lpstr>BPS GA-2.B: Quality Improvement Plan</vt:lpstr>
      <vt:lpstr>Current State of Service Plans in HFNY</vt:lpstr>
      <vt:lpstr>Policy Guidance Regarding Service Plans</vt:lpstr>
      <vt:lpstr>New Performance Indicators related to Service Plans</vt:lpstr>
      <vt:lpstr>PowerPoint Presentation</vt:lpstr>
      <vt:lpstr>Current State of Service Plans in HFNY</vt:lpstr>
      <vt:lpstr>Overview of CQI Process</vt:lpstr>
      <vt:lpstr>Forming a CQI Team</vt:lpstr>
      <vt:lpstr>Breakout Room Discussion </vt:lpstr>
      <vt:lpstr>Selecting a Topic for CQI Project/Change Plan</vt:lpstr>
      <vt:lpstr>Identify Improvement Area and Goals </vt:lpstr>
      <vt:lpstr>Specific</vt:lpstr>
      <vt:lpstr>Measurable</vt:lpstr>
      <vt:lpstr>Attainable</vt:lpstr>
      <vt:lpstr>Relevant</vt:lpstr>
      <vt:lpstr>Time-bound</vt:lpstr>
      <vt:lpstr>Inclusive</vt:lpstr>
      <vt:lpstr>Equitable</vt:lpstr>
      <vt:lpstr>Set a Goal/AIM Statement</vt:lpstr>
      <vt:lpstr>Set a Goal/AIM Statement</vt:lpstr>
      <vt:lpstr>Breakout Room Activity</vt:lpstr>
      <vt:lpstr>Work for In-between Month (March)</vt:lpstr>
      <vt:lpstr>Additional Materials</vt:lpstr>
      <vt:lpstr>Thank you!  What questions do you have?   We’ll see you on April 20th!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Quality Improvement– SMARTIE Goals</dc:title>
  <dc:creator>Shelley, Walter (OCFS)</dc:creator>
  <cp:lastModifiedBy>Shelley, Walter (OCFS)</cp:lastModifiedBy>
  <cp:revision>172</cp:revision>
  <dcterms:created xsi:type="dcterms:W3CDTF">2022-10-13T18:00:33Z</dcterms:created>
  <dcterms:modified xsi:type="dcterms:W3CDTF">2023-02-15T18:30:18Z</dcterms:modified>
</cp:coreProperties>
</file>